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Lst>
  <p:sldSz cy="6858000" cx="12192000"/>
  <p:notesSz cx="6858000" cy="9144000"/>
  <p:embeddedFontLst>
    <p:embeddedFont>
      <p:font typeface="Bell MT"/>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BellMT-boldItalic.fntdata"/><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BellMT-regular.fntdata"/><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BellMT-italic.fntdata"/><Relationship Id="rId6" Type="http://schemas.openxmlformats.org/officeDocument/2006/relationships/slide" Target="slides/slide2.xml"/><Relationship Id="rId18" Type="http://schemas.openxmlformats.org/officeDocument/2006/relationships/font" Target="fonts/BellMT-bold.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5" name="Google Shape;14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0" name="Google Shape;22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7" name="Google Shape;227;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3" name="Google Shape;15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7" name="Google Shape;16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1" name="Google Shape;181;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2" name="Google Shape;182;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1" name="Google Shape;19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1" name="Google Shape;20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6" name="Shape 26"/>
        <p:cNvGrpSpPr/>
        <p:nvPr/>
      </p:nvGrpSpPr>
      <p:grpSpPr>
        <a:xfrm>
          <a:off x="0" y="0"/>
          <a:ext cx="0" cy="0"/>
          <a:chOff x="0" y="0"/>
          <a:chExt cx="0" cy="0"/>
        </a:xfrm>
      </p:grpSpPr>
      <p:grpSp>
        <p:nvGrpSpPr>
          <p:cNvPr id="27" name="Google Shape;27;p2"/>
          <p:cNvGrpSpPr/>
          <p:nvPr/>
        </p:nvGrpSpPr>
        <p:grpSpPr>
          <a:xfrm>
            <a:off x="0" y="-8467"/>
            <a:ext cx="12192000" cy="6866467"/>
            <a:chOff x="0" y="-8467"/>
            <a:chExt cx="12192000" cy="6866467"/>
          </a:xfrm>
        </p:grpSpPr>
        <p:sp>
          <p:nvSpPr>
            <p:cNvPr id="28" name="Google Shape;28;p2"/>
            <p:cNvSpPr/>
            <p:nvPr/>
          </p:nvSpPr>
          <p:spPr>
            <a:xfrm>
              <a:off x="0" y="-7862"/>
              <a:ext cx="863600" cy="5698067"/>
            </a:xfrm>
            <a:custGeom>
              <a:rect b="b" l="l" r="r" t="t"/>
              <a:pathLst>
                <a:path extrusionOk="0" h="5698067" w="863600">
                  <a:moveTo>
                    <a:pt x="0" y="8467"/>
                  </a:moveTo>
                  <a:lnTo>
                    <a:pt x="863600" y="0"/>
                  </a:lnTo>
                  <a:lnTo>
                    <a:pt x="863600" y="16934"/>
                  </a:lnTo>
                  <a:lnTo>
                    <a:pt x="0" y="5698067"/>
                  </a:lnTo>
                  <a:lnTo>
                    <a:pt x="0" y="8467"/>
                  </a:lnTo>
                  <a:close/>
                </a:path>
              </a:pathLst>
            </a:custGeom>
            <a:solidFill>
              <a:schemeClr val="accent1">
                <a:alpha val="6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cxnSp>
          <p:nvCxnSpPr>
            <p:cNvPr id="29" name="Google Shape;29;p2"/>
            <p:cNvCxnSpPr/>
            <p:nvPr/>
          </p:nvCxnSpPr>
          <p:spPr>
            <a:xfrm>
              <a:off x="9371012" y="0"/>
              <a:ext cx="1219200" cy="6858000"/>
            </a:xfrm>
            <a:prstGeom prst="straightConnector1">
              <a:avLst/>
            </a:prstGeom>
            <a:noFill/>
            <a:ln cap="flat" cmpd="sng" w="9525">
              <a:solidFill>
                <a:schemeClr val="accent1">
                  <a:alpha val="69803"/>
                </a:schemeClr>
              </a:solidFill>
              <a:prstDash val="solid"/>
              <a:round/>
              <a:headEnd len="sm" w="sm" type="none"/>
              <a:tailEnd len="sm" w="sm" type="none"/>
            </a:ln>
          </p:spPr>
        </p:cxnSp>
        <p:cxnSp>
          <p:nvCxnSpPr>
            <p:cNvPr id="30" name="Google Shape;30;p2"/>
            <p:cNvCxnSpPr/>
            <p:nvPr/>
          </p:nvCxnSpPr>
          <p:spPr>
            <a:xfrm flipH="1">
              <a:off x="7425267" y="3681413"/>
              <a:ext cx="4763558" cy="3176587"/>
            </a:xfrm>
            <a:prstGeom prst="straightConnector1">
              <a:avLst/>
            </a:prstGeom>
            <a:noFill/>
            <a:ln cap="flat" cmpd="sng" w="9525">
              <a:solidFill>
                <a:schemeClr val="accent1">
                  <a:alpha val="69803"/>
                </a:schemeClr>
              </a:solidFill>
              <a:prstDash val="solid"/>
              <a:round/>
              <a:headEnd len="sm" w="sm" type="none"/>
              <a:tailEnd len="sm" w="sm" type="none"/>
            </a:ln>
          </p:spPr>
        </p:cxnSp>
        <p:sp>
          <p:nvSpPr>
            <p:cNvPr id="31" name="Google Shape;31;p2"/>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5686"/>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32" name="Google Shape;32;p2"/>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33" name="Google Shape;33;p2"/>
            <p:cNvSpPr/>
            <p:nvPr/>
          </p:nvSpPr>
          <p:spPr>
            <a:xfrm>
              <a:off x="8932333" y="3048000"/>
              <a:ext cx="3259667" cy="3810000"/>
            </a:xfrm>
            <a:prstGeom prst="triangle">
              <a:avLst>
                <a:gd fmla="val 100000" name="adj"/>
              </a:avLst>
            </a:prstGeom>
            <a:solidFill>
              <a:srgbClr val="16B0E3">
                <a:alpha val="65882"/>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34" name="Google Shape;34;p2"/>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35" name="Google Shape;35;p2"/>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36" name="Google Shape;36;p2"/>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37" name="Google Shape;37;p2"/>
            <p:cNvSpPr/>
            <p:nvPr/>
          </p:nvSpPr>
          <p:spPr>
            <a:xfrm>
              <a:off x="10371666" y="3589867"/>
              <a:ext cx="1817159" cy="3268133"/>
            </a:xfrm>
            <a:prstGeom prst="triangle">
              <a:avLst>
                <a:gd fmla="val 100000" name="adj"/>
              </a:avLst>
            </a:prstGeom>
            <a:solidFill>
              <a:srgbClr val="16B0E3">
                <a:alpha val="65882"/>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grpSp>
      <p:sp>
        <p:nvSpPr>
          <p:cNvPr id="38" name="Google Shape;38;p2"/>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Clr>
                <a:schemeClr val="accent1"/>
              </a:buClr>
              <a:buSzPts val="5400"/>
              <a:buFont typeface="Trebuchet MS"/>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p:txBody>
      </p:sp>
      <p:sp>
        <p:nvSpPr>
          <p:cNvPr id="40" name="Google Shape;40;p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
          <p:cNvSpPr txBox="1"/>
          <p:nvPr>
            <p:ph idx="12" type="sldNum"/>
          </p:nvPr>
        </p:nvSpPr>
        <p:spPr>
          <a:xfrm>
            <a:off x="10096749" y="146191"/>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4" name="Shape 94"/>
        <p:cNvGrpSpPr/>
        <p:nvPr/>
      </p:nvGrpSpPr>
      <p:grpSpPr>
        <a:xfrm>
          <a:off x="0" y="0"/>
          <a:ext cx="0" cy="0"/>
          <a:chOff x="0" y="0"/>
          <a:chExt cx="0" cy="0"/>
        </a:xfrm>
      </p:grpSpPr>
      <p:sp>
        <p:nvSpPr>
          <p:cNvPr id="95" name="Google Shape;95;p11"/>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1"/>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97" name="Google Shape;97;p1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11"/>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100" name="Shape 100"/>
        <p:cNvGrpSpPr/>
        <p:nvPr/>
      </p:nvGrpSpPr>
      <p:grpSpPr>
        <a:xfrm>
          <a:off x="0" y="0"/>
          <a:ext cx="0" cy="0"/>
          <a:chOff x="0" y="0"/>
          <a:chExt cx="0" cy="0"/>
        </a:xfrm>
      </p:grpSpPr>
      <p:sp>
        <p:nvSpPr>
          <p:cNvPr id="101" name="Google Shape;101;p12"/>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2"/>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280"/>
              <a:buFont typeface="Trebuchet MS"/>
              <a:buNone/>
              <a:defRPr sz="1600">
                <a:solidFill>
                  <a:srgbClr val="7F7F7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03" name="Google Shape;103;p12"/>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04" name="Google Shape;104;p1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1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12"/>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07" name="Google Shape;107;p12"/>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
        <p:nvSpPr>
          <p:cNvPr id="108" name="Google Shape;108;p12"/>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9" name="Shape 109"/>
        <p:cNvGrpSpPr/>
        <p:nvPr/>
      </p:nvGrpSpPr>
      <p:grpSpPr>
        <a:xfrm>
          <a:off x="0" y="0"/>
          <a:ext cx="0" cy="0"/>
          <a:chOff x="0" y="0"/>
          <a:chExt cx="0" cy="0"/>
        </a:xfrm>
      </p:grpSpPr>
      <p:sp>
        <p:nvSpPr>
          <p:cNvPr id="110" name="Google Shape;110;p13"/>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1" name="Google Shape;111;p13"/>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2" name="Google Shape;112;p1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1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13"/>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5" name="Shape 115"/>
        <p:cNvGrpSpPr/>
        <p:nvPr/>
      </p:nvGrpSpPr>
      <p:grpSpPr>
        <a:xfrm>
          <a:off x="0" y="0"/>
          <a:ext cx="0" cy="0"/>
          <a:chOff x="0" y="0"/>
          <a:chExt cx="0" cy="0"/>
        </a:xfrm>
      </p:grpSpPr>
      <p:sp>
        <p:nvSpPr>
          <p:cNvPr id="116" name="Google Shape;116;p14"/>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14"/>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rgbClr val="3F3F3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18" name="Google Shape;118;p14"/>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9" name="Google Shape;119;p1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1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14"/>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122" name="Google Shape;122;p14"/>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
        <p:nvSpPr>
          <p:cNvPr id="123" name="Google Shape;123;p14"/>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lang="en-US" sz="8000">
                <a:solidFill>
                  <a:srgbClr val="9EDFF5"/>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4" name="Shape 124"/>
        <p:cNvGrpSpPr/>
        <p:nvPr/>
      </p:nvGrpSpPr>
      <p:grpSpPr>
        <a:xfrm>
          <a:off x="0" y="0"/>
          <a:ext cx="0" cy="0"/>
          <a:chOff x="0" y="0"/>
          <a:chExt cx="0" cy="0"/>
        </a:xfrm>
      </p:grpSpPr>
      <p:sp>
        <p:nvSpPr>
          <p:cNvPr id="125" name="Google Shape;125;p15"/>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15"/>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chemeClr val="accent1"/>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27" name="Google Shape;127;p15"/>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28" name="Google Shape;128;p1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1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15"/>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31" name="Shape 131"/>
        <p:cNvGrpSpPr/>
        <p:nvPr/>
      </p:nvGrpSpPr>
      <p:grpSpPr>
        <a:xfrm>
          <a:off x="0" y="0"/>
          <a:ext cx="0" cy="0"/>
          <a:chOff x="0" y="0"/>
          <a:chExt cx="0" cy="0"/>
        </a:xfrm>
      </p:grpSpPr>
      <p:sp>
        <p:nvSpPr>
          <p:cNvPr id="132" name="Google Shape;132;p1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3" name="Google Shape;133;p16"/>
          <p:cNvSpPr txBox="1"/>
          <p:nvPr>
            <p:ph idx="1" type="body"/>
          </p:nvPr>
        </p:nvSpPr>
        <p:spPr>
          <a:xfrm rot="5400000">
            <a:off x="3035281"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34" name="Google Shape;134;p1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1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6" name="Google Shape;136;p16"/>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7" name="Shape 137"/>
        <p:cNvGrpSpPr/>
        <p:nvPr/>
      </p:nvGrpSpPr>
      <p:grpSpPr>
        <a:xfrm>
          <a:off x="0" y="0"/>
          <a:ext cx="0" cy="0"/>
          <a:chOff x="0" y="0"/>
          <a:chExt cx="0" cy="0"/>
        </a:xfrm>
      </p:grpSpPr>
      <p:sp>
        <p:nvSpPr>
          <p:cNvPr id="138" name="Google Shape;138;p17"/>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9" name="Google Shape;139;p17"/>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40" name="Google Shape;140;p1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1" name="Google Shape;141;p1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2" name="Google Shape;142;p17"/>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43" name="Shape 43"/>
        <p:cNvGrpSpPr/>
        <p:nvPr/>
      </p:nvGrpSpPr>
      <p:grpSpPr>
        <a:xfrm>
          <a:off x="0" y="0"/>
          <a:ext cx="0" cy="0"/>
          <a:chOff x="0" y="0"/>
          <a:chExt cx="0" cy="0"/>
        </a:xfrm>
      </p:grpSpPr>
      <p:sp>
        <p:nvSpPr>
          <p:cNvPr id="44" name="Google Shape;44;p3"/>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3"/>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46" name="Google Shape;46;p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3"/>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sz="1200">
                <a:solidFill>
                  <a:srgbClr val="226292"/>
                </a:solidFill>
                <a:latin typeface="Trebuchet MS"/>
                <a:ea typeface="Trebuchet MS"/>
                <a:cs typeface="Trebuchet MS"/>
                <a:sym typeface="Trebuchet MS"/>
              </a:defRPr>
            </a:lvl1pPr>
            <a:lvl2pPr indent="0" lvl="1" marL="0" algn="r">
              <a:spcBef>
                <a:spcPts val="0"/>
              </a:spcBef>
              <a:buNone/>
              <a:defRPr sz="1200">
                <a:solidFill>
                  <a:srgbClr val="226292"/>
                </a:solidFill>
                <a:latin typeface="Trebuchet MS"/>
                <a:ea typeface="Trebuchet MS"/>
                <a:cs typeface="Trebuchet MS"/>
                <a:sym typeface="Trebuchet MS"/>
              </a:defRPr>
            </a:lvl2pPr>
            <a:lvl3pPr indent="0" lvl="2" marL="0" algn="r">
              <a:spcBef>
                <a:spcPts val="0"/>
              </a:spcBef>
              <a:buNone/>
              <a:defRPr sz="1200">
                <a:solidFill>
                  <a:srgbClr val="226292"/>
                </a:solidFill>
                <a:latin typeface="Trebuchet MS"/>
                <a:ea typeface="Trebuchet MS"/>
                <a:cs typeface="Trebuchet MS"/>
                <a:sym typeface="Trebuchet MS"/>
              </a:defRPr>
            </a:lvl3pPr>
            <a:lvl4pPr indent="0" lvl="3" marL="0" algn="r">
              <a:spcBef>
                <a:spcPts val="0"/>
              </a:spcBef>
              <a:buNone/>
              <a:defRPr sz="1200">
                <a:solidFill>
                  <a:srgbClr val="226292"/>
                </a:solidFill>
                <a:latin typeface="Trebuchet MS"/>
                <a:ea typeface="Trebuchet MS"/>
                <a:cs typeface="Trebuchet MS"/>
                <a:sym typeface="Trebuchet MS"/>
              </a:defRPr>
            </a:lvl4pPr>
            <a:lvl5pPr indent="0" lvl="4" marL="0" algn="r">
              <a:spcBef>
                <a:spcPts val="0"/>
              </a:spcBef>
              <a:buNone/>
              <a:defRPr sz="1200">
                <a:solidFill>
                  <a:srgbClr val="226292"/>
                </a:solidFill>
                <a:latin typeface="Trebuchet MS"/>
                <a:ea typeface="Trebuchet MS"/>
                <a:cs typeface="Trebuchet MS"/>
                <a:sym typeface="Trebuchet MS"/>
              </a:defRPr>
            </a:lvl5pPr>
            <a:lvl6pPr indent="0" lvl="5" marL="0" algn="r">
              <a:spcBef>
                <a:spcPts val="0"/>
              </a:spcBef>
              <a:buNone/>
              <a:defRPr sz="1200">
                <a:solidFill>
                  <a:srgbClr val="226292"/>
                </a:solidFill>
                <a:latin typeface="Trebuchet MS"/>
                <a:ea typeface="Trebuchet MS"/>
                <a:cs typeface="Trebuchet MS"/>
                <a:sym typeface="Trebuchet MS"/>
              </a:defRPr>
            </a:lvl6pPr>
            <a:lvl7pPr indent="0" lvl="6" marL="0" algn="r">
              <a:spcBef>
                <a:spcPts val="0"/>
              </a:spcBef>
              <a:buNone/>
              <a:defRPr sz="1200">
                <a:solidFill>
                  <a:srgbClr val="226292"/>
                </a:solidFill>
                <a:latin typeface="Trebuchet MS"/>
                <a:ea typeface="Trebuchet MS"/>
                <a:cs typeface="Trebuchet MS"/>
                <a:sym typeface="Trebuchet MS"/>
              </a:defRPr>
            </a:lvl7pPr>
            <a:lvl8pPr indent="0" lvl="7" marL="0" algn="r">
              <a:spcBef>
                <a:spcPts val="0"/>
              </a:spcBef>
              <a:buNone/>
              <a:defRPr sz="1200">
                <a:solidFill>
                  <a:srgbClr val="226292"/>
                </a:solidFill>
                <a:latin typeface="Trebuchet MS"/>
                <a:ea typeface="Trebuchet MS"/>
                <a:cs typeface="Trebuchet MS"/>
                <a:sym typeface="Trebuchet MS"/>
              </a:defRPr>
            </a:lvl8pPr>
            <a:lvl9pPr indent="0" lvl="8" marL="0" algn="r">
              <a:spcBef>
                <a:spcPts val="0"/>
              </a:spcBef>
              <a:buNone/>
              <a:defRPr sz="1200">
                <a:solidFill>
                  <a:srgbClr val="226292"/>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9" name="Shape 49"/>
        <p:cNvGrpSpPr/>
        <p:nvPr/>
      </p:nvGrpSpPr>
      <p:grpSpPr>
        <a:xfrm>
          <a:off x="0" y="0"/>
          <a:ext cx="0" cy="0"/>
          <a:chOff x="0" y="0"/>
          <a:chExt cx="0" cy="0"/>
        </a:xfrm>
      </p:grpSpPr>
      <p:sp>
        <p:nvSpPr>
          <p:cNvPr id="50" name="Google Shape;50;p4"/>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000"/>
              <a:buFont typeface="Trebuchet MS"/>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4"/>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600"/>
              <a:buNone/>
              <a:defRPr sz="20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52" name="Google Shape;52;p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4"/>
          <p:cNvSpPr txBox="1"/>
          <p:nvPr>
            <p:ph idx="12" type="sldNum"/>
          </p:nvPr>
        </p:nvSpPr>
        <p:spPr>
          <a:xfrm>
            <a:off x="9773994"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5" name="Shape 55"/>
        <p:cNvGrpSpPr/>
        <p:nvPr/>
      </p:nvGrpSpPr>
      <p:grpSpPr>
        <a:xfrm>
          <a:off x="0" y="0"/>
          <a:ext cx="0" cy="0"/>
          <a:chOff x="0" y="0"/>
          <a:chExt cx="0" cy="0"/>
        </a:xfrm>
      </p:grpSpPr>
      <p:sp>
        <p:nvSpPr>
          <p:cNvPr id="56" name="Google Shape;56;p5"/>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5"/>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58" name="Google Shape;58;p5"/>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59" name="Google Shape;59;p5"/>
          <p:cNvSpPr txBox="1"/>
          <p:nvPr>
            <p:ph idx="10" type="dt"/>
          </p:nvPr>
        </p:nvSpPr>
        <p:spPr>
          <a:xfrm>
            <a:off x="7205133" y="6030604"/>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5"/>
          <p:cNvSpPr txBox="1"/>
          <p:nvPr>
            <p:ph idx="12" type="sldNum"/>
          </p:nvPr>
        </p:nvSpPr>
        <p:spPr>
          <a:xfrm>
            <a:off x="9752482"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2" name="Shape 62"/>
        <p:cNvGrpSpPr/>
        <p:nvPr/>
      </p:nvGrpSpPr>
      <p:grpSpPr>
        <a:xfrm>
          <a:off x="0" y="0"/>
          <a:ext cx="0" cy="0"/>
          <a:chOff x="0" y="0"/>
          <a:chExt cx="0" cy="0"/>
        </a:xfrm>
      </p:grpSpPr>
      <p:sp>
        <p:nvSpPr>
          <p:cNvPr id="63" name="Google Shape;63;p6"/>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3600"/>
              <a:buFont typeface="Trebuchet M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6"/>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5" name="Google Shape;65;p6"/>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6" name="Google Shape;66;p6"/>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7" name="Google Shape;67;p6"/>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8" name="Google Shape;68;p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6"/>
          <p:cNvSpPr txBox="1"/>
          <p:nvPr>
            <p:ph idx="12" type="sldNum"/>
          </p:nvPr>
        </p:nvSpPr>
        <p:spPr>
          <a:xfrm>
            <a:off x="9870812"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71" name="Shape 71"/>
        <p:cNvGrpSpPr/>
        <p:nvPr/>
      </p:nvGrpSpPr>
      <p:grpSpPr>
        <a:xfrm>
          <a:off x="0" y="0"/>
          <a:ext cx="0" cy="0"/>
          <a:chOff x="0" y="0"/>
          <a:chExt cx="0" cy="0"/>
        </a:xfrm>
      </p:grpSpPr>
      <p:sp>
        <p:nvSpPr>
          <p:cNvPr id="72" name="Google Shape;72;p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7"/>
          <p:cNvSpPr txBox="1"/>
          <p:nvPr>
            <p:ph idx="12" type="sldNum"/>
          </p:nvPr>
        </p:nvSpPr>
        <p:spPr>
          <a:xfrm>
            <a:off x="9838237"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6" name="Shape 76"/>
        <p:cNvGrpSpPr/>
        <p:nvPr/>
      </p:nvGrpSpPr>
      <p:grpSpPr>
        <a:xfrm>
          <a:off x="0" y="0"/>
          <a:ext cx="0" cy="0"/>
          <a:chOff x="0" y="0"/>
          <a:chExt cx="0" cy="0"/>
        </a:xfrm>
      </p:grpSpPr>
      <p:sp>
        <p:nvSpPr>
          <p:cNvPr id="77" name="Google Shape;77;p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8"/>
          <p:cNvSpPr txBox="1"/>
          <p:nvPr>
            <p:ph idx="12" type="sldNum"/>
          </p:nvPr>
        </p:nvSpPr>
        <p:spPr>
          <a:xfrm>
            <a:off x="9954352"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80" name="Shape 80"/>
        <p:cNvGrpSpPr/>
        <p:nvPr/>
      </p:nvGrpSpPr>
      <p:grpSpPr>
        <a:xfrm>
          <a:off x="0" y="0"/>
          <a:ext cx="0" cy="0"/>
          <a:chOff x="0" y="0"/>
          <a:chExt cx="0" cy="0"/>
        </a:xfrm>
      </p:grpSpPr>
      <p:sp>
        <p:nvSpPr>
          <p:cNvPr id="81" name="Google Shape;81;p9"/>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000"/>
              <a:buFont typeface="Trebuchet M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9"/>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83" name="Google Shape;83;p9"/>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120"/>
              <a:buNone/>
              <a:defRPr sz="1400"/>
            </a:lvl1pPr>
            <a:lvl2pPr indent="-228600" lvl="1" marL="914400" algn="l">
              <a:spcBef>
                <a:spcPts val="1000"/>
              </a:spcBef>
              <a:spcAft>
                <a:spcPts val="0"/>
              </a:spcAft>
              <a:buSzPts val="1120"/>
              <a:buNone/>
              <a:defRPr sz="1400"/>
            </a:lvl2pPr>
            <a:lvl3pPr indent="-228600" lvl="2" marL="1371600" algn="l">
              <a:spcBef>
                <a:spcPts val="1000"/>
              </a:spcBef>
              <a:spcAft>
                <a:spcPts val="0"/>
              </a:spcAft>
              <a:buSzPts val="960"/>
              <a:buNone/>
              <a:defRPr sz="1200"/>
            </a:lvl3pPr>
            <a:lvl4pPr indent="-228600" lvl="3" marL="1828800" algn="l">
              <a:spcBef>
                <a:spcPts val="1000"/>
              </a:spcBef>
              <a:spcAft>
                <a:spcPts val="0"/>
              </a:spcAft>
              <a:buSzPts val="800"/>
              <a:buNone/>
              <a:defRPr sz="1000"/>
            </a:lvl4pPr>
            <a:lvl5pPr indent="-228600" lvl="4" marL="2286000" algn="l">
              <a:spcBef>
                <a:spcPts val="1000"/>
              </a:spcBef>
              <a:spcAft>
                <a:spcPts val="0"/>
              </a:spcAft>
              <a:buSzPts val="800"/>
              <a:buNone/>
              <a:defRPr sz="1000"/>
            </a:lvl5pPr>
            <a:lvl6pPr indent="-228600" lvl="5" marL="2743200" algn="l">
              <a:spcBef>
                <a:spcPts val="1000"/>
              </a:spcBef>
              <a:spcAft>
                <a:spcPts val="0"/>
              </a:spcAft>
              <a:buSzPts val="800"/>
              <a:buNone/>
              <a:defRPr sz="1000"/>
            </a:lvl6pPr>
            <a:lvl7pPr indent="-228600" lvl="6" marL="3200400" algn="l">
              <a:spcBef>
                <a:spcPts val="1000"/>
              </a:spcBef>
              <a:spcAft>
                <a:spcPts val="0"/>
              </a:spcAft>
              <a:buSzPts val="800"/>
              <a:buNone/>
              <a:defRPr sz="1000"/>
            </a:lvl7pPr>
            <a:lvl8pPr indent="-228600" lvl="7" marL="3657600" algn="l">
              <a:spcBef>
                <a:spcPts val="1000"/>
              </a:spcBef>
              <a:spcAft>
                <a:spcPts val="0"/>
              </a:spcAft>
              <a:buSzPts val="800"/>
              <a:buNone/>
              <a:defRPr sz="1000"/>
            </a:lvl8pPr>
            <a:lvl9pPr indent="-228600" lvl="8" marL="4114800" algn="l">
              <a:spcBef>
                <a:spcPts val="1000"/>
              </a:spcBef>
              <a:spcAft>
                <a:spcPts val="0"/>
              </a:spcAft>
              <a:buSzPts val="800"/>
              <a:buNone/>
              <a:defRPr sz="1000"/>
            </a:lvl9pPr>
          </a:lstStyle>
          <a:p/>
        </p:txBody>
      </p:sp>
      <p:sp>
        <p:nvSpPr>
          <p:cNvPr id="84" name="Google Shape;84;p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6" name="Google Shape;86;p9"/>
          <p:cNvSpPr txBox="1"/>
          <p:nvPr>
            <p:ph idx="12" type="sldNum"/>
          </p:nvPr>
        </p:nvSpPr>
        <p:spPr>
          <a:xfrm>
            <a:off x="9954352"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7" name="Shape 87"/>
        <p:cNvGrpSpPr/>
        <p:nvPr/>
      </p:nvGrpSpPr>
      <p:grpSpPr>
        <a:xfrm>
          <a:off x="0" y="0"/>
          <a:ext cx="0" cy="0"/>
          <a:chOff x="0" y="0"/>
          <a:chExt cx="0" cy="0"/>
        </a:xfrm>
      </p:grpSpPr>
      <p:sp>
        <p:nvSpPr>
          <p:cNvPr id="88" name="Google Shape;88;p10"/>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400"/>
              <a:buFont typeface="Trebuchet MS"/>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0"/>
          <p:cNvSpPr/>
          <p:nvPr>
            <p:ph idx="2" type="pic"/>
          </p:nvPr>
        </p:nvSpPr>
        <p:spPr>
          <a:xfrm>
            <a:off x="677334" y="609600"/>
            <a:ext cx="8596668" cy="3845718"/>
          </a:xfrm>
          <a:prstGeom prst="rect">
            <a:avLst/>
          </a:prstGeom>
          <a:noFill/>
          <a:ln>
            <a:noFill/>
          </a:ln>
        </p:spPr>
      </p:sp>
      <p:sp>
        <p:nvSpPr>
          <p:cNvPr id="90" name="Google Shape;90;p10"/>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960"/>
              <a:buNone/>
              <a:defRPr sz="1200"/>
            </a:lvl1pPr>
            <a:lvl2pPr indent="-228600" lvl="1" marL="914400" algn="l">
              <a:spcBef>
                <a:spcPts val="1000"/>
              </a:spcBef>
              <a:spcAft>
                <a:spcPts val="0"/>
              </a:spcAft>
              <a:buSzPts val="960"/>
              <a:buNone/>
              <a:defRPr sz="1200"/>
            </a:lvl2pPr>
            <a:lvl3pPr indent="-228600" lvl="2" marL="1371600" algn="l">
              <a:spcBef>
                <a:spcPts val="1000"/>
              </a:spcBef>
              <a:spcAft>
                <a:spcPts val="0"/>
              </a:spcAft>
              <a:buSzPts val="800"/>
              <a:buNone/>
              <a:defRPr sz="1000"/>
            </a:lvl3pPr>
            <a:lvl4pPr indent="-228600" lvl="3" marL="1828800" algn="l">
              <a:spcBef>
                <a:spcPts val="1000"/>
              </a:spcBef>
              <a:spcAft>
                <a:spcPts val="0"/>
              </a:spcAft>
              <a:buSzPts val="720"/>
              <a:buNone/>
              <a:defRPr sz="900"/>
            </a:lvl4pPr>
            <a:lvl5pPr indent="-228600" lvl="4" marL="2286000" algn="l">
              <a:spcBef>
                <a:spcPts val="1000"/>
              </a:spcBef>
              <a:spcAft>
                <a:spcPts val="0"/>
              </a:spcAft>
              <a:buSzPts val="720"/>
              <a:buNone/>
              <a:defRPr sz="900"/>
            </a:lvl5pPr>
            <a:lvl6pPr indent="-228600" lvl="5" marL="2743200" algn="l">
              <a:spcBef>
                <a:spcPts val="1000"/>
              </a:spcBef>
              <a:spcAft>
                <a:spcPts val="0"/>
              </a:spcAft>
              <a:buSzPts val="720"/>
              <a:buNone/>
              <a:defRPr sz="900"/>
            </a:lvl6pPr>
            <a:lvl7pPr indent="-228600" lvl="6" marL="3200400" algn="l">
              <a:spcBef>
                <a:spcPts val="1000"/>
              </a:spcBef>
              <a:spcAft>
                <a:spcPts val="0"/>
              </a:spcAft>
              <a:buSzPts val="720"/>
              <a:buNone/>
              <a:defRPr sz="900"/>
            </a:lvl7pPr>
            <a:lvl8pPr indent="-228600" lvl="7" marL="3657600" algn="l">
              <a:spcBef>
                <a:spcPts val="1000"/>
              </a:spcBef>
              <a:spcAft>
                <a:spcPts val="0"/>
              </a:spcAft>
              <a:buSzPts val="720"/>
              <a:buNone/>
              <a:defRPr sz="900"/>
            </a:lvl8pPr>
            <a:lvl9pPr indent="-228600" lvl="8" marL="4114800" algn="l">
              <a:spcBef>
                <a:spcPts val="1000"/>
              </a:spcBef>
              <a:spcAft>
                <a:spcPts val="0"/>
              </a:spcAft>
              <a:buSzPts val="720"/>
              <a:buNone/>
              <a:defRPr sz="900"/>
            </a:lvl9pPr>
          </a:lstStyle>
          <a:p/>
        </p:txBody>
      </p:sp>
      <p:sp>
        <p:nvSpPr>
          <p:cNvPr id="91" name="Google Shape;91;p1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0"/>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
        <p:nvSpPr>
          <p:cNvPr id="93" name="Google Shape;93;p1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grpSp>
        <p:nvGrpSpPr>
          <p:cNvPr id="10" name="Google Shape;10;p1"/>
          <p:cNvGrpSpPr/>
          <p:nvPr/>
        </p:nvGrpSpPr>
        <p:grpSpPr>
          <a:xfrm>
            <a:off x="0" y="-8467"/>
            <a:ext cx="12192000" cy="6866467"/>
            <a:chOff x="0" y="-8467"/>
            <a:chExt cx="12192000" cy="6866467"/>
          </a:xfrm>
        </p:grpSpPr>
        <p:cxnSp>
          <p:nvCxnSpPr>
            <p:cNvPr id="11" name="Google Shape;11;p1"/>
            <p:cNvCxnSpPr/>
            <p:nvPr/>
          </p:nvCxnSpPr>
          <p:spPr>
            <a:xfrm>
              <a:off x="9371012" y="0"/>
              <a:ext cx="1219200" cy="6858000"/>
            </a:xfrm>
            <a:prstGeom prst="straightConnector1">
              <a:avLst/>
            </a:prstGeom>
            <a:noFill/>
            <a:ln cap="flat" cmpd="sng" w="9525">
              <a:solidFill>
                <a:schemeClr val="accent1">
                  <a:alpha val="69803"/>
                </a:schemeClr>
              </a:solidFill>
              <a:prstDash val="solid"/>
              <a:round/>
              <a:headEnd len="sm" w="sm" type="none"/>
              <a:tailEnd len="sm" w="sm" type="none"/>
            </a:ln>
          </p:spPr>
        </p:cxnSp>
        <p:cxnSp>
          <p:nvCxnSpPr>
            <p:cNvPr id="12" name="Google Shape;12;p1"/>
            <p:cNvCxnSpPr/>
            <p:nvPr/>
          </p:nvCxnSpPr>
          <p:spPr>
            <a:xfrm flipH="1">
              <a:off x="7425267" y="3681413"/>
              <a:ext cx="4763558" cy="3176587"/>
            </a:xfrm>
            <a:prstGeom prst="straightConnector1">
              <a:avLst/>
            </a:prstGeom>
            <a:noFill/>
            <a:ln cap="flat" cmpd="sng" w="9525">
              <a:solidFill>
                <a:schemeClr val="accent1">
                  <a:alpha val="69803"/>
                </a:schemeClr>
              </a:solidFill>
              <a:prstDash val="solid"/>
              <a:round/>
              <a:headEnd len="sm" w="sm" type="none"/>
              <a:tailEnd len="sm" w="sm" type="none"/>
            </a:ln>
          </p:spPr>
        </p:cxnSp>
        <p:sp>
          <p:nvSpPr>
            <p:cNvPr id="13" name="Google Shape;13;p1"/>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35686"/>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14" name="Google Shape;14;p1"/>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15" name="Google Shape;15;p1"/>
            <p:cNvSpPr/>
            <p:nvPr/>
          </p:nvSpPr>
          <p:spPr>
            <a:xfrm>
              <a:off x="8932333" y="3048000"/>
              <a:ext cx="3259667" cy="3810000"/>
            </a:xfrm>
            <a:prstGeom prst="triangle">
              <a:avLst>
                <a:gd fmla="val 100000" name="adj"/>
              </a:avLst>
            </a:prstGeom>
            <a:solidFill>
              <a:srgbClr val="16B0E3">
                <a:alpha val="65882"/>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16" name="Google Shape;16;p1"/>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16B0E3">
                <a:alpha val="49803"/>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17" name="Google Shape;17;p1"/>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chemeClr val="accent2">
                <a:alpha val="6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18" name="Google Shape;18;p1"/>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rgbClr val="226292">
                <a:alpha val="80000"/>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19" name="Google Shape;19;p1"/>
            <p:cNvSpPr/>
            <p:nvPr/>
          </p:nvSpPr>
          <p:spPr>
            <a:xfrm>
              <a:off x="10371666" y="3589867"/>
              <a:ext cx="1817159" cy="3268133"/>
            </a:xfrm>
            <a:prstGeom prst="triangle">
              <a:avLst>
                <a:gd fmla="val 100000" name="adj"/>
              </a:avLst>
            </a:prstGeom>
            <a:solidFill>
              <a:srgbClr val="16B0E3">
                <a:alpha val="65882"/>
              </a:srgb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sp>
          <p:nvSpPr>
            <p:cNvPr id="20" name="Google Shape;20;p1"/>
            <p:cNvSpPr/>
            <p:nvPr/>
          </p:nvSpPr>
          <p:spPr>
            <a:xfrm>
              <a:off x="0" y="4013200"/>
              <a:ext cx="448733" cy="2844800"/>
            </a:xfrm>
            <a:prstGeom prst="triangle">
              <a:avLst>
                <a:gd fmla="val 0" name="adj"/>
              </a:avLst>
            </a:prstGeom>
            <a:solidFill>
              <a:schemeClr val="accent1">
                <a:alpha val="69803"/>
              </a:schemeClr>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rebuchet MS"/>
                <a:ea typeface="Trebuchet MS"/>
                <a:cs typeface="Trebuchet MS"/>
                <a:sym typeface="Trebuchet MS"/>
              </a:endParaRPr>
            </a:p>
          </p:txBody>
        </p:sp>
      </p:grpSp>
      <p:sp>
        <p:nvSpPr>
          <p:cNvPr id="21" name="Google Shape;21;p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22" name="Google Shape;22;p1"/>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23" name="Google Shape;23;p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900">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4" name="Google Shape;24;p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sz="900">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5" name="Google Shape;25;p1"/>
          <p:cNvSpPr txBox="1"/>
          <p:nvPr>
            <p:ph idx="12" type="sldNum"/>
          </p:nvPr>
        </p:nvSpPr>
        <p:spPr>
          <a:xfrm>
            <a:off x="113659" y="167703"/>
            <a:ext cx="683339"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sz="1100" u="none">
                <a:solidFill>
                  <a:srgbClr val="164161"/>
                </a:solidFill>
                <a:latin typeface="Trebuchet MS"/>
                <a:ea typeface="Trebuchet MS"/>
                <a:cs typeface="Trebuchet MS"/>
                <a:sym typeface="Trebuchet MS"/>
              </a:defRPr>
            </a:lvl1pPr>
            <a:lvl2pPr indent="0" lvl="1" marL="0" marR="0" rtl="0" algn="r">
              <a:spcBef>
                <a:spcPts val="0"/>
              </a:spcBef>
              <a:buNone/>
              <a:defRPr b="0" sz="1100" u="none">
                <a:solidFill>
                  <a:srgbClr val="164161"/>
                </a:solidFill>
                <a:latin typeface="Trebuchet MS"/>
                <a:ea typeface="Trebuchet MS"/>
                <a:cs typeface="Trebuchet MS"/>
                <a:sym typeface="Trebuchet MS"/>
              </a:defRPr>
            </a:lvl2pPr>
            <a:lvl3pPr indent="0" lvl="2" marL="0" marR="0" rtl="0" algn="r">
              <a:spcBef>
                <a:spcPts val="0"/>
              </a:spcBef>
              <a:buNone/>
              <a:defRPr b="0" sz="1100" u="none">
                <a:solidFill>
                  <a:srgbClr val="164161"/>
                </a:solidFill>
                <a:latin typeface="Trebuchet MS"/>
                <a:ea typeface="Trebuchet MS"/>
                <a:cs typeface="Trebuchet MS"/>
                <a:sym typeface="Trebuchet MS"/>
              </a:defRPr>
            </a:lvl3pPr>
            <a:lvl4pPr indent="0" lvl="3" marL="0" marR="0" rtl="0" algn="r">
              <a:spcBef>
                <a:spcPts val="0"/>
              </a:spcBef>
              <a:buNone/>
              <a:defRPr b="0" sz="1100" u="none">
                <a:solidFill>
                  <a:srgbClr val="164161"/>
                </a:solidFill>
                <a:latin typeface="Trebuchet MS"/>
                <a:ea typeface="Trebuchet MS"/>
                <a:cs typeface="Trebuchet MS"/>
                <a:sym typeface="Trebuchet MS"/>
              </a:defRPr>
            </a:lvl4pPr>
            <a:lvl5pPr indent="0" lvl="4" marL="0" marR="0" rtl="0" algn="r">
              <a:spcBef>
                <a:spcPts val="0"/>
              </a:spcBef>
              <a:buNone/>
              <a:defRPr b="0" sz="1100" u="none">
                <a:solidFill>
                  <a:srgbClr val="164161"/>
                </a:solidFill>
                <a:latin typeface="Trebuchet MS"/>
                <a:ea typeface="Trebuchet MS"/>
                <a:cs typeface="Trebuchet MS"/>
                <a:sym typeface="Trebuchet MS"/>
              </a:defRPr>
            </a:lvl5pPr>
            <a:lvl6pPr indent="0" lvl="5" marL="0" marR="0" rtl="0" algn="r">
              <a:spcBef>
                <a:spcPts val="0"/>
              </a:spcBef>
              <a:buNone/>
              <a:defRPr b="0" sz="1100" u="none">
                <a:solidFill>
                  <a:srgbClr val="164161"/>
                </a:solidFill>
                <a:latin typeface="Trebuchet MS"/>
                <a:ea typeface="Trebuchet MS"/>
                <a:cs typeface="Trebuchet MS"/>
                <a:sym typeface="Trebuchet MS"/>
              </a:defRPr>
            </a:lvl6pPr>
            <a:lvl7pPr indent="0" lvl="6" marL="0" marR="0" rtl="0" algn="r">
              <a:spcBef>
                <a:spcPts val="0"/>
              </a:spcBef>
              <a:buNone/>
              <a:defRPr b="0" sz="1100" u="none">
                <a:solidFill>
                  <a:srgbClr val="164161"/>
                </a:solidFill>
                <a:latin typeface="Trebuchet MS"/>
                <a:ea typeface="Trebuchet MS"/>
                <a:cs typeface="Trebuchet MS"/>
                <a:sym typeface="Trebuchet MS"/>
              </a:defRPr>
            </a:lvl7pPr>
            <a:lvl8pPr indent="0" lvl="7" marL="0" marR="0" rtl="0" algn="r">
              <a:spcBef>
                <a:spcPts val="0"/>
              </a:spcBef>
              <a:buNone/>
              <a:defRPr b="0" sz="1100" u="none">
                <a:solidFill>
                  <a:srgbClr val="164161"/>
                </a:solidFill>
                <a:latin typeface="Trebuchet MS"/>
                <a:ea typeface="Trebuchet MS"/>
                <a:cs typeface="Trebuchet MS"/>
                <a:sym typeface="Trebuchet MS"/>
              </a:defRPr>
            </a:lvl8pPr>
            <a:lvl9pPr indent="0" lvl="8" marL="0" marR="0" rtl="0" algn="r">
              <a:spcBef>
                <a:spcPts val="0"/>
              </a:spcBef>
              <a:buNone/>
              <a:defRPr b="0" sz="1100" u="none">
                <a:solidFill>
                  <a:srgbClr val="16416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mailto:LTCH.familycouncil@gmail.com"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 Id="rId4" Type="http://schemas.openxmlformats.org/officeDocument/2006/relationships/hyperlink" Target="https://www.bclaws.gov.bc.ca/civix/document/id/complete/statreg/96_2009#section59" TargetMode="External"/><Relationship Id="rId5"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s://www2.gov.bc.ca/assets/gov/health/accessing-health-care/finding-assisted-living-residential-care-facilities/resident_and_family_councils_booklet.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8"/>
          <p:cNvSpPr txBox="1"/>
          <p:nvPr>
            <p:ph type="ctrTitle"/>
          </p:nvPr>
        </p:nvSpPr>
        <p:spPr>
          <a:xfrm>
            <a:off x="1299990" y="429658"/>
            <a:ext cx="7766892" cy="1672812"/>
          </a:xfrm>
          <a:prstGeom prst="rect">
            <a:avLst/>
          </a:prstGeom>
          <a:noFill/>
          <a:ln>
            <a:noFill/>
          </a:ln>
        </p:spPr>
        <p:txBody>
          <a:bodyPr anchorCtr="0" anchor="b" bIns="45700" lIns="91425" spcFirstLastPara="1" rIns="91425" wrap="square" tIns="45700">
            <a:normAutofit fontScale="90000"/>
          </a:bodyPr>
          <a:lstStyle/>
          <a:p>
            <a:pPr indent="0" lvl="0" marL="0" rtl="0" algn="ctr">
              <a:spcBef>
                <a:spcPts val="0"/>
              </a:spcBef>
              <a:spcAft>
                <a:spcPts val="0"/>
              </a:spcAft>
              <a:buClr>
                <a:schemeClr val="lt1"/>
              </a:buClr>
              <a:buSzPct val="100000"/>
              <a:buFont typeface="Trebuchet MS"/>
              <a:buNone/>
            </a:pPr>
            <a:br>
              <a:rPr b="1" lang="en-US" sz="2300">
                <a:solidFill>
                  <a:schemeClr val="lt1"/>
                </a:solidFill>
              </a:rPr>
            </a:br>
            <a:br>
              <a:rPr b="1" lang="en-US" sz="2300">
                <a:solidFill>
                  <a:schemeClr val="lt1"/>
                </a:solidFill>
              </a:rPr>
            </a:br>
            <a:br>
              <a:rPr b="1" lang="en-US" sz="2300">
                <a:solidFill>
                  <a:schemeClr val="lt1"/>
                </a:solidFill>
              </a:rPr>
            </a:br>
            <a:r>
              <a:rPr b="1" lang="en-US" sz="2300">
                <a:solidFill>
                  <a:srgbClr val="226292"/>
                </a:solidFill>
              </a:rPr>
              <a:t>                  </a:t>
            </a:r>
            <a:br>
              <a:rPr b="1" lang="en-US" sz="2300">
                <a:solidFill>
                  <a:srgbClr val="226292"/>
                </a:solidFill>
              </a:rPr>
            </a:br>
            <a:r>
              <a:rPr b="1" lang="en-US" sz="2000">
                <a:solidFill>
                  <a:srgbClr val="226292"/>
                </a:solidFill>
                <a:highlight>
                  <a:srgbClr val="FFFF00"/>
                </a:highlight>
                <a:latin typeface="Arial"/>
                <a:ea typeface="Arial"/>
                <a:cs typeface="Arial"/>
                <a:sym typeface="Arial"/>
              </a:rPr>
              <a:t>Insert Name of Long-Term Care Home (LTCH)</a:t>
            </a:r>
            <a:br>
              <a:rPr b="1" lang="en-US" sz="2000">
                <a:solidFill>
                  <a:srgbClr val="226292"/>
                </a:solidFill>
                <a:highlight>
                  <a:srgbClr val="FFFF00"/>
                </a:highlight>
                <a:latin typeface="Arial"/>
                <a:ea typeface="Arial"/>
                <a:cs typeface="Arial"/>
                <a:sym typeface="Arial"/>
              </a:rPr>
            </a:br>
            <a:r>
              <a:rPr b="1" lang="en-US" sz="4000">
                <a:solidFill>
                  <a:srgbClr val="002060"/>
                </a:solidFill>
                <a:latin typeface="Arial"/>
                <a:ea typeface="Arial"/>
                <a:cs typeface="Arial"/>
                <a:sym typeface="Arial"/>
              </a:rPr>
              <a:t>      </a:t>
            </a:r>
            <a:r>
              <a:rPr b="1" lang="en-US" sz="4000">
                <a:solidFill>
                  <a:srgbClr val="0070C0"/>
                </a:solidFill>
                <a:latin typeface="Arial"/>
                <a:ea typeface="Arial"/>
                <a:cs typeface="Arial"/>
                <a:sym typeface="Arial"/>
              </a:rPr>
              <a:t>Family Council</a:t>
            </a:r>
            <a:r>
              <a:rPr lang="en-US" sz="4000">
                <a:solidFill>
                  <a:srgbClr val="002060"/>
                </a:solidFill>
                <a:latin typeface="Arial"/>
                <a:ea typeface="Arial"/>
                <a:cs typeface="Arial"/>
                <a:sym typeface="Arial"/>
              </a:rPr>
              <a:t>   </a:t>
            </a:r>
            <a:br>
              <a:rPr lang="en-US" sz="5300">
                <a:solidFill>
                  <a:schemeClr val="lt1"/>
                </a:solidFill>
                <a:latin typeface="Arial"/>
                <a:ea typeface="Arial"/>
                <a:cs typeface="Arial"/>
                <a:sym typeface="Arial"/>
              </a:rPr>
            </a:br>
            <a:br>
              <a:rPr lang="en-US" sz="2300">
                <a:solidFill>
                  <a:schemeClr val="lt1"/>
                </a:solidFill>
                <a:latin typeface="Arial"/>
                <a:ea typeface="Arial"/>
                <a:cs typeface="Arial"/>
                <a:sym typeface="Arial"/>
              </a:rPr>
            </a:br>
            <a:endParaRPr sz="2300">
              <a:solidFill>
                <a:schemeClr val="lt1"/>
              </a:solidFill>
              <a:latin typeface="Arial"/>
              <a:ea typeface="Arial"/>
              <a:cs typeface="Arial"/>
              <a:sym typeface="Arial"/>
            </a:endParaRPr>
          </a:p>
        </p:txBody>
      </p:sp>
      <p:sp>
        <p:nvSpPr>
          <p:cNvPr id="149" name="Google Shape;149;p18"/>
          <p:cNvSpPr txBox="1"/>
          <p:nvPr>
            <p:ph idx="1" type="subTitle"/>
          </p:nvPr>
        </p:nvSpPr>
        <p:spPr>
          <a:xfrm>
            <a:off x="218489" y="2366874"/>
            <a:ext cx="10401771" cy="3802571"/>
          </a:xfrm>
          <a:prstGeom prst="rect">
            <a:avLst/>
          </a:prstGeom>
          <a:noFill/>
          <a:ln>
            <a:noFill/>
          </a:ln>
        </p:spPr>
        <p:txBody>
          <a:bodyPr anchorCtr="0" anchor="t" bIns="45700" lIns="91425" spcFirstLastPara="1" rIns="91425" wrap="square" tIns="45700">
            <a:noAutofit/>
          </a:bodyPr>
          <a:lstStyle/>
          <a:p>
            <a:pPr indent="0" lvl="0" marL="0" rtl="0" algn="ctr">
              <a:spcBef>
                <a:spcPts val="0"/>
              </a:spcBef>
              <a:spcAft>
                <a:spcPts val="0"/>
              </a:spcAft>
              <a:buSzPts val="2240"/>
              <a:buNone/>
            </a:pPr>
            <a:r>
              <a:rPr b="1" lang="en-US" sz="2800">
                <a:solidFill>
                  <a:srgbClr val="0070C0"/>
                </a:solidFill>
                <a:latin typeface="Arial"/>
                <a:ea typeface="Arial"/>
                <a:cs typeface="Arial"/>
                <a:sym typeface="Arial"/>
              </a:rPr>
              <a:t>Pre-Implementation meeting with </a:t>
            </a:r>
            <a:endParaRPr/>
          </a:p>
          <a:p>
            <a:pPr indent="0" lvl="0" marL="0" rtl="0" algn="ctr">
              <a:spcBef>
                <a:spcPts val="1000"/>
              </a:spcBef>
              <a:spcAft>
                <a:spcPts val="0"/>
              </a:spcAft>
              <a:buSzPts val="2240"/>
              <a:buNone/>
            </a:pPr>
            <a:r>
              <a:rPr b="1" lang="en-US" sz="2800">
                <a:solidFill>
                  <a:srgbClr val="002060"/>
                </a:solidFill>
                <a:highlight>
                  <a:srgbClr val="FFFF00"/>
                </a:highlight>
                <a:latin typeface="Arial"/>
                <a:ea typeface="Arial"/>
                <a:cs typeface="Arial"/>
                <a:sym typeface="Arial"/>
              </a:rPr>
              <a:t>LTCH</a:t>
            </a:r>
            <a:r>
              <a:rPr b="1" lang="en-US" sz="2800">
                <a:solidFill>
                  <a:srgbClr val="002060"/>
                </a:solidFill>
                <a:latin typeface="Arial"/>
                <a:ea typeface="Arial"/>
                <a:cs typeface="Arial"/>
                <a:sym typeface="Arial"/>
              </a:rPr>
              <a:t> and the pre-inaugural family team </a:t>
            </a:r>
            <a:endParaRPr/>
          </a:p>
          <a:p>
            <a:pPr indent="0" lvl="0" marL="0" rtl="0" algn="ctr">
              <a:spcBef>
                <a:spcPts val="1000"/>
              </a:spcBef>
              <a:spcAft>
                <a:spcPts val="0"/>
              </a:spcAft>
              <a:buSzPts val="2240"/>
              <a:buNone/>
            </a:pPr>
            <a:r>
              <a:rPr b="1" lang="en-US" sz="2800">
                <a:solidFill>
                  <a:srgbClr val="002060"/>
                </a:solidFill>
                <a:highlight>
                  <a:srgbClr val="FFFF00"/>
                </a:highlight>
                <a:latin typeface="Arial"/>
                <a:ea typeface="Arial"/>
                <a:cs typeface="Arial"/>
                <a:sym typeface="Arial"/>
              </a:rPr>
              <a:t>Date/Time/Place</a:t>
            </a:r>
            <a:br>
              <a:rPr b="1" lang="en-US" sz="2800">
                <a:solidFill>
                  <a:srgbClr val="002060"/>
                </a:solidFill>
                <a:highlight>
                  <a:srgbClr val="FFFF00"/>
                </a:highlight>
                <a:latin typeface="Arial"/>
                <a:ea typeface="Arial"/>
                <a:cs typeface="Arial"/>
                <a:sym typeface="Arial"/>
              </a:rPr>
            </a:br>
            <a:endParaRPr b="1" sz="2800">
              <a:solidFill>
                <a:srgbClr val="002060"/>
              </a:solidFill>
              <a:highlight>
                <a:srgbClr val="FFFF00"/>
              </a:highlight>
              <a:latin typeface="Arial"/>
              <a:ea typeface="Arial"/>
              <a:cs typeface="Arial"/>
              <a:sym typeface="Arial"/>
            </a:endParaRPr>
          </a:p>
          <a:p>
            <a:pPr indent="0" lvl="0" marL="0" rtl="0" algn="ctr">
              <a:spcBef>
                <a:spcPts val="1000"/>
              </a:spcBef>
              <a:spcAft>
                <a:spcPts val="0"/>
              </a:spcAft>
              <a:buSzPts val="2240"/>
              <a:buNone/>
            </a:pPr>
            <a:r>
              <a:rPr b="1" lang="en-US" sz="2800">
                <a:solidFill>
                  <a:srgbClr val="002060"/>
                </a:solidFill>
                <a:latin typeface="Arial"/>
                <a:ea typeface="Arial"/>
                <a:cs typeface="Arial"/>
                <a:sym typeface="Arial"/>
              </a:rPr>
              <a:t>Goal: Confirm details for the first Family Council meeting </a:t>
            </a:r>
            <a:br>
              <a:rPr b="1" lang="en-US" sz="2800">
                <a:solidFill>
                  <a:srgbClr val="002060"/>
                </a:solidFill>
                <a:latin typeface="Arial"/>
                <a:ea typeface="Arial"/>
                <a:cs typeface="Arial"/>
                <a:sym typeface="Arial"/>
              </a:rPr>
            </a:br>
            <a:r>
              <a:rPr b="1" lang="en-US" sz="2800">
                <a:solidFill>
                  <a:srgbClr val="002060"/>
                </a:solidFill>
                <a:highlight>
                  <a:srgbClr val="FFFF00"/>
                </a:highlight>
                <a:latin typeface="Arial"/>
                <a:ea typeface="Arial"/>
                <a:cs typeface="Arial"/>
                <a:sym typeface="Arial"/>
              </a:rPr>
              <a:t>Date/Time Place</a:t>
            </a:r>
            <a:endParaRPr/>
          </a:p>
        </p:txBody>
      </p:sp>
      <p:sp>
        <p:nvSpPr>
          <p:cNvPr id="150" name="Google Shape;150;p18"/>
          <p:cNvSpPr txBox="1"/>
          <p:nvPr>
            <p:ph idx="12" type="sldNum"/>
          </p:nvPr>
        </p:nvSpPr>
        <p:spPr>
          <a:xfrm>
            <a:off x="10096749" y="146191"/>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500"/>
                                  </p:stCondLst>
                                  <p:childTnLst>
                                    <p:set>
                                      <p:cBhvr>
                                        <p:cTn dur="1" fill="hold">
                                          <p:stCondLst>
                                            <p:cond delay="0"/>
                                          </p:stCondLst>
                                        </p:cTn>
                                        <p:tgtEl>
                                          <p:spTgt spid="148"/>
                                        </p:tgtEl>
                                        <p:attrNameLst>
                                          <p:attrName>style.visibility</p:attrName>
                                        </p:attrNameLst>
                                      </p:cBhvr>
                                      <p:to>
                                        <p:strVal val="visible"/>
                                      </p:to>
                                    </p:set>
                                    <p:animEffect filter="fade" transition="in">
                                      <p:cBhvr>
                                        <p:cTn dur="1000"/>
                                        <p:tgtEl>
                                          <p:spTgt spid="148"/>
                                        </p:tgtEl>
                                      </p:cBhvr>
                                    </p:animEffect>
                                  </p:childTnLst>
                                </p:cTn>
                              </p:par>
                              <p:par>
                                <p:cTn fill="hold" nodeType="withEffect" presetClass="entr" presetID="10" presetSubtype="0">
                                  <p:stCondLst>
                                    <p:cond delay="1000"/>
                                  </p:stCondLst>
                                  <p:childTnLst>
                                    <p:set>
                                      <p:cBhvr>
                                        <p:cTn dur="1" fill="hold">
                                          <p:stCondLst>
                                            <p:cond delay="0"/>
                                          </p:stCondLst>
                                        </p:cTn>
                                        <p:tgtEl>
                                          <p:spTgt spid="149">
                                            <p:txEl>
                                              <p:pRg end="0" st="0"/>
                                            </p:txEl>
                                          </p:spTgt>
                                        </p:tgtEl>
                                        <p:attrNameLst>
                                          <p:attrName>style.visibility</p:attrName>
                                        </p:attrNameLst>
                                      </p:cBhvr>
                                      <p:to>
                                        <p:strVal val="visible"/>
                                      </p:to>
                                    </p:set>
                                    <p:animEffect filter="fade" transition="in">
                                      <p:cBhvr>
                                        <p:cTn dur="1000"/>
                                        <p:tgtEl>
                                          <p:spTgt spid="149">
                                            <p:txEl>
                                              <p:pRg end="0" st="0"/>
                                            </p:txEl>
                                          </p:spTgt>
                                        </p:tgtEl>
                                      </p:cBhvr>
                                    </p:animEffect>
                                  </p:childTnLst>
                                </p:cTn>
                              </p:par>
                              <p:par>
                                <p:cTn fill="hold" nodeType="withEffect" presetClass="entr" presetID="10" presetSubtype="0">
                                  <p:stCondLst>
                                    <p:cond delay="1000"/>
                                  </p:stCondLst>
                                  <p:childTnLst>
                                    <p:set>
                                      <p:cBhvr>
                                        <p:cTn dur="1" fill="hold">
                                          <p:stCondLst>
                                            <p:cond delay="0"/>
                                          </p:stCondLst>
                                        </p:cTn>
                                        <p:tgtEl>
                                          <p:spTgt spid="149">
                                            <p:txEl>
                                              <p:pRg end="1" st="1"/>
                                            </p:txEl>
                                          </p:spTgt>
                                        </p:tgtEl>
                                        <p:attrNameLst>
                                          <p:attrName>style.visibility</p:attrName>
                                        </p:attrNameLst>
                                      </p:cBhvr>
                                      <p:to>
                                        <p:strVal val="visible"/>
                                      </p:to>
                                    </p:set>
                                    <p:animEffect filter="fade" transition="in">
                                      <p:cBhvr>
                                        <p:cTn dur="1000"/>
                                        <p:tgtEl>
                                          <p:spTgt spid="149">
                                            <p:txEl>
                                              <p:pRg end="1" st="1"/>
                                            </p:txEl>
                                          </p:spTgt>
                                        </p:tgtEl>
                                      </p:cBhvr>
                                    </p:animEffect>
                                  </p:childTnLst>
                                </p:cTn>
                              </p:par>
                              <p:par>
                                <p:cTn fill="hold" nodeType="withEffect" presetClass="entr" presetID="10" presetSubtype="0">
                                  <p:stCondLst>
                                    <p:cond delay="1000"/>
                                  </p:stCondLst>
                                  <p:childTnLst>
                                    <p:set>
                                      <p:cBhvr>
                                        <p:cTn dur="1" fill="hold">
                                          <p:stCondLst>
                                            <p:cond delay="0"/>
                                          </p:stCondLst>
                                        </p:cTn>
                                        <p:tgtEl>
                                          <p:spTgt spid="149">
                                            <p:txEl>
                                              <p:pRg end="2" st="2"/>
                                            </p:txEl>
                                          </p:spTgt>
                                        </p:tgtEl>
                                        <p:attrNameLst>
                                          <p:attrName>style.visibility</p:attrName>
                                        </p:attrNameLst>
                                      </p:cBhvr>
                                      <p:to>
                                        <p:strVal val="visible"/>
                                      </p:to>
                                    </p:set>
                                    <p:animEffect filter="fade" transition="in">
                                      <p:cBhvr>
                                        <p:cTn dur="1000"/>
                                        <p:tgtEl>
                                          <p:spTgt spid="149">
                                            <p:txEl>
                                              <p:pRg end="2" st="2"/>
                                            </p:txEl>
                                          </p:spTgt>
                                        </p:tgtEl>
                                      </p:cBhvr>
                                    </p:animEffect>
                                  </p:childTnLst>
                                </p:cTn>
                              </p:par>
                              <p:par>
                                <p:cTn fill="hold" nodeType="withEffect" presetClass="entr" presetID="10" presetSubtype="0">
                                  <p:stCondLst>
                                    <p:cond delay="1000"/>
                                  </p:stCondLst>
                                  <p:childTnLst>
                                    <p:set>
                                      <p:cBhvr>
                                        <p:cTn dur="1" fill="hold">
                                          <p:stCondLst>
                                            <p:cond delay="0"/>
                                          </p:stCondLst>
                                        </p:cTn>
                                        <p:tgtEl>
                                          <p:spTgt spid="149">
                                            <p:txEl>
                                              <p:pRg end="3" st="3"/>
                                            </p:txEl>
                                          </p:spTgt>
                                        </p:tgtEl>
                                        <p:attrNameLst>
                                          <p:attrName>style.visibility</p:attrName>
                                        </p:attrNameLst>
                                      </p:cBhvr>
                                      <p:to>
                                        <p:strVal val="visible"/>
                                      </p:to>
                                    </p:set>
                                    <p:animEffect filter="fade" transition="in">
                                      <p:cBhvr>
                                        <p:cTn dur="1000"/>
                                        <p:tgtEl>
                                          <p:spTgt spid="149">
                                            <p:txEl>
                                              <p:pRg end="3" st="3"/>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7"/>
          <p:cNvSpPr txBox="1"/>
          <p:nvPr/>
        </p:nvSpPr>
        <p:spPr>
          <a:xfrm>
            <a:off x="314326" y="110825"/>
            <a:ext cx="8915399" cy="101566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000">
                <a:solidFill>
                  <a:srgbClr val="002060"/>
                </a:solidFill>
                <a:latin typeface="Arial"/>
                <a:ea typeface="Arial"/>
                <a:cs typeface="Arial"/>
                <a:sym typeface="Arial"/>
              </a:rPr>
              <a:t>Name of LTCH</a:t>
            </a:r>
            <a:br>
              <a:rPr b="1" lang="en-US" sz="2000">
                <a:solidFill>
                  <a:srgbClr val="002060"/>
                </a:solidFill>
                <a:latin typeface="Arial"/>
                <a:ea typeface="Arial"/>
                <a:cs typeface="Arial"/>
                <a:sym typeface="Arial"/>
              </a:rPr>
            </a:br>
            <a:r>
              <a:rPr b="1" lang="en-US" sz="2000">
                <a:solidFill>
                  <a:srgbClr val="0070C0"/>
                </a:solidFill>
                <a:latin typeface="Arial"/>
                <a:ea typeface="Arial"/>
                <a:cs typeface="Arial"/>
                <a:sym typeface="Arial"/>
              </a:rPr>
              <a:t>Family Council and Management - </a:t>
            </a:r>
            <a:r>
              <a:rPr b="1" i="1" lang="en-US" sz="2000">
                <a:solidFill>
                  <a:srgbClr val="0070C0"/>
                </a:solidFill>
                <a:latin typeface="Arial"/>
                <a:ea typeface="Arial"/>
                <a:cs typeface="Arial"/>
                <a:sym typeface="Arial"/>
              </a:rPr>
              <a:t>”How do we work together?”</a:t>
            </a:r>
            <a:br>
              <a:rPr b="1" i="1" lang="en-US" sz="2000">
                <a:solidFill>
                  <a:srgbClr val="0070C0"/>
                </a:solidFill>
                <a:latin typeface="Arial"/>
                <a:ea typeface="Arial"/>
                <a:cs typeface="Arial"/>
                <a:sym typeface="Arial"/>
              </a:rPr>
            </a:br>
            <a:r>
              <a:rPr b="1" i="1" lang="en-US" sz="2000">
                <a:solidFill>
                  <a:srgbClr val="002060"/>
                </a:solidFill>
                <a:latin typeface="Arial"/>
                <a:ea typeface="Arial"/>
                <a:cs typeface="Arial"/>
                <a:sym typeface="Arial"/>
              </a:rPr>
              <a:t>Discussion Items</a:t>
            </a:r>
            <a:endParaRPr sz="1800">
              <a:solidFill>
                <a:schemeClr val="dk1"/>
              </a:solidFill>
              <a:latin typeface="Trebuchet MS"/>
              <a:ea typeface="Trebuchet MS"/>
              <a:cs typeface="Trebuchet MS"/>
              <a:sym typeface="Trebuchet MS"/>
            </a:endParaRPr>
          </a:p>
        </p:txBody>
      </p:sp>
      <p:sp>
        <p:nvSpPr>
          <p:cNvPr id="216" name="Google Shape;216;p27"/>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17" name="Google Shape;217;p27"/>
          <p:cNvSpPr txBox="1"/>
          <p:nvPr/>
        </p:nvSpPr>
        <p:spPr>
          <a:xfrm>
            <a:off x="314325" y="1126488"/>
            <a:ext cx="10691525" cy="63709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dk1"/>
                </a:solidFill>
                <a:latin typeface="Arial"/>
                <a:ea typeface="Arial"/>
                <a:cs typeface="Arial"/>
                <a:sym typeface="Arial"/>
              </a:rPr>
              <a:t>1) Meetings</a:t>
            </a:r>
            <a:br>
              <a:rPr lang="en-US" sz="2400">
                <a:solidFill>
                  <a:srgbClr val="002060"/>
                </a:solidFill>
                <a:latin typeface="Arial"/>
                <a:ea typeface="Arial"/>
                <a:cs typeface="Arial"/>
                <a:sym typeface="Arial"/>
              </a:rPr>
            </a:br>
            <a:endParaRPr sz="2400">
              <a:solidFill>
                <a:srgbClr val="002060"/>
              </a:solidFill>
              <a:latin typeface="Arial"/>
              <a:ea typeface="Arial"/>
              <a:cs typeface="Arial"/>
              <a:sym typeface="Arial"/>
            </a:endParaRPr>
          </a:p>
          <a:p>
            <a:pPr indent="0" lvl="0" marL="452438" marR="0" rtl="0" algn="l">
              <a:spcBef>
                <a:spcPts val="0"/>
              </a:spcBef>
              <a:spcAft>
                <a:spcPts val="0"/>
              </a:spcAft>
              <a:buNone/>
            </a:pPr>
            <a:r>
              <a:rPr lang="en-US" sz="2400">
                <a:solidFill>
                  <a:srgbClr val="002060"/>
                </a:solidFill>
                <a:latin typeface="Arial"/>
                <a:ea typeface="Arial"/>
                <a:cs typeface="Arial"/>
                <a:sym typeface="Arial"/>
              </a:rPr>
              <a:t>	</a:t>
            </a:r>
            <a:r>
              <a:rPr b="1" lang="en-US" sz="2400">
                <a:solidFill>
                  <a:srgbClr val="0070C0"/>
                </a:solidFill>
                <a:latin typeface="Arial"/>
                <a:ea typeface="Arial"/>
                <a:cs typeface="Arial"/>
                <a:sym typeface="Arial"/>
              </a:rPr>
              <a:t>I.      Meetings with leadership</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 </a:t>
            </a:r>
            <a:r>
              <a:rPr b="1" lang="en-US" sz="2400">
                <a:solidFill>
                  <a:srgbClr val="0070C0"/>
                </a:solidFill>
                <a:latin typeface="Arial"/>
                <a:ea typeface="Arial"/>
                <a:cs typeface="Arial"/>
                <a:sym typeface="Arial"/>
              </a:rPr>
              <a:t>Ad hoc</a:t>
            </a:r>
            <a:r>
              <a:rPr lang="en-US" sz="2400">
                <a:solidFill>
                  <a:srgbClr val="0070C0"/>
                </a:solidFill>
                <a:latin typeface="Arial"/>
                <a:ea typeface="Arial"/>
                <a:cs typeface="Arial"/>
                <a:sym typeface="Arial"/>
              </a:rPr>
              <a:t> or scheduled with whom</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 </a:t>
            </a:r>
            <a:r>
              <a:rPr b="1" lang="en-US" sz="2400">
                <a:solidFill>
                  <a:srgbClr val="0070C0"/>
                </a:solidFill>
                <a:latin typeface="Arial"/>
                <a:ea typeface="Arial"/>
                <a:cs typeface="Arial"/>
                <a:sym typeface="Arial"/>
              </a:rPr>
              <a:t>Purpose:</a:t>
            </a:r>
            <a:r>
              <a:rPr lang="en-US" sz="2400">
                <a:solidFill>
                  <a:srgbClr val="0070C0"/>
                </a:solidFill>
                <a:latin typeface="Arial"/>
                <a:ea typeface="Arial"/>
                <a:cs typeface="Arial"/>
                <a:sym typeface="Arial"/>
              </a:rPr>
              <a:t> Outcomes focused</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a:t>
            </a:r>
            <a:r>
              <a:rPr b="1" lang="en-US" sz="2400">
                <a:solidFill>
                  <a:srgbClr val="0070C0"/>
                </a:solidFill>
                <a:latin typeface="Arial"/>
                <a:ea typeface="Arial"/>
                <a:cs typeface="Arial"/>
                <a:sym typeface="Arial"/>
              </a:rPr>
              <a:t>II.    Family Council Meetings</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 Confirm support needed (hybrid, in person or virtual) for 1st meeting; </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Goal to make meetings as accessible as possible to families</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Family Council will find out what works best for families</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 Distribution of notices, reminders, minutes, will be the responsibility of who?</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Family council will maintain documents in google drive </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Family Council will use Google Meet</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Family Council gmail address is? </a:t>
            </a:r>
            <a:r>
              <a:rPr lang="en-US" sz="2400">
                <a:solidFill>
                  <a:schemeClr val="dk1"/>
                </a:solidFill>
                <a:latin typeface="Arial"/>
                <a:ea typeface="Arial"/>
                <a:cs typeface="Arial"/>
                <a:sym typeface="Arial"/>
              </a:rPr>
              <a:t>LTCH.familycouncil@gmail.com</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a:t>
            </a:r>
            <a:endParaRPr sz="2400">
              <a:solidFill>
                <a:srgbClr val="0070C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28"/>
          <p:cNvSpPr txBox="1"/>
          <p:nvPr/>
        </p:nvSpPr>
        <p:spPr>
          <a:xfrm>
            <a:off x="314326" y="110825"/>
            <a:ext cx="8915399" cy="1015663"/>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000">
                <a:solidFill>
                  <a:srgbClr val="002060"/>
                </a:solidFill>
                <a:latin typeface="Arial"/>
                <a:ea typeface="Arial"/>
                <a:cs typeface="Arial"/>
                <a:sym typeface="Arial"/>
              </a:rPr>
              <a:t>Name of LTCH</a:t>
            </a:r>
            <a:br>
              <a:rPr b="1" lang="en-US" sz="2000">
                <a:solidFill>
                  <a:srgbClr val="002060"/>
                </a:solidFill>
                <a:latin typeface="Arial"/>
                <a:ea typeface="Arial"/>
                <a:cs typeface="Arial"/>
                <a:sym typeface="Arial"/>
              </a:rPr>
            </a:br>
            <a:r>
              <a:rPr b="1" lang="en-US" sz="2000">
                <a:solidFill>
                  <a:srgbClr val="0070C0"/>
                </a:solidFill>
                <a:latin typeface="Arial"/>
                <a:ea typeface="Arial"/>
                <a:cs typeface="Arial"/>
                <a:sym typeface="Arial"/>
              </a:rPr>
              <a:t>Family Council and Management - </a:t>
            </a:r>
            <a:r>
              <a:rPr b="1" i="1" lang="en-US" sz="2000">
                <a:solidFill>
                  <a:srgbClr val="0070C0"/>
                </a:solidFill>
                <a:latin typeface="Arial"/>
                <a:ea typeface="Arial"/>
                <a:cs typeface="Arial"/>
                <a:sym typeface="Arial"/>
              </a:rPr>
              <a:t>”How do we work together?”</a:t>
            </a:r>
            <a:br>
              <a:rPr b="1" i="1" lang="en-US" sz="2000">
                <a:solidFill>
                  <a:srgbClr val="0070C0"/>
                </a:solidFill>
                <a:latin typeface="Arial"/>
                <a:ea typeface="Arial"/>
                <a:cs typeface="Arial"/>
                <a:sym typeface="Arial"/>
              </a:rPr>
            </a:br>
            <a:r>
              <a:rPr b="1" i="1" lang="en-US" sz="2000">
                <a:solidFill>
                  <a:srgbClr val="002060"/>
                </a:solidFill>
                <a:latin typeface="Arial"/>
                <a:ea typeface="Arial"/>
                <a:cs typeface="Arial"/>
                <a:sym typeface="Arial"/>
              </a:rPr>
              <a:t>Discussion Items</a:t>
            </a:r>
            <a:endParaRPr sz="1800">
              <a:solidFill>
                <a:schemeClr val="dk1"/>
              </a:solidFill>
              <a:latin typeface="Trebuchet MS"/>
              <a:ea typeface="Trebuchet MS"/>
              <a:cs typeface="Trebuchet MS"/>
              <a:sym typeface="Trebuchet MS"/>
            </a:endParaRPr>
          </a:p>
        </p:txBody>
      </p:sp>
      <p:sp>
        <p:nvSpPr>
          <p:cNvPr id="223" name="Google Shape;223;p28"/>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224" name="Google Shape;224;p28"/>
          <p:cNvSpPr txBox="1"/>
          <p:nvPr/>
        </p:nvSpPr>
        <p:spPr>
          <a:xfrm>
            <a:off x="550844" y="1126488"/>
            <a:ext cx="10752462" cy="600164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dk1"/>
                </a:solidFill>
                <a:latin typeface="Arial"/>
                <a:ea typeface="Arial"/>
                <a:cs typeface="Arial"/>
                <a:sym typeface="Arial"/>
              </a:rPr>
              <a:t>2)  Family Council Support</a:t>
            </a:r>
            <a:endParaRPr/>
          </a:p>
          <a:p>
            <a:pPr indent="0" lvl="0" marL="0" marR="0" rtl="0" algn="l">
              <a:spcBef>
                <a:spcPts val="0"/>
              </a:spcBef>
              <a:spcAft>
                <a:spcPts val="0"/>
              </a:spcAft>
              <a:buNone/>
            </a:pPr>
            <a:br>
              <a:rPr lang="en-US" sz="2400">
                <a:solidFill>
                  <a:srgbClr val="002060"/>
                </a:solidFill>
                <a:latin typeface="Arial"/>
                <a:ea typeface="Arial"/>
                <a:cs typeface="Arial"/>
                <a:sym typeface="Arial"/>
              </a:rPr>
            </a:br>
            <a:r>
              <a:rPr lang="en-US" sz="2400">
                <a:solidFill>
                  <a:srgbClr val="002060"/>
                </a:solidFill>
                <a:latin typeface="Arial"/>
                <a:ea typeface="Arial"/>
                <a:cs typeface="Arial"/>
                <a:sym typeface="Arial"/>
              </a:rPr>
              <a:t>	</a:t>
            </a:r>
            <a:r>
              <a:rPr b="1" lang="en-US" sz="2400">
                <a:solidFill>
                  <a:srgbClr val="0070C0"/>
                </a:solidFill>
                <a:latin typeface="Arial"/>
                <a:ea typeface="Arial"/>
                <a:cs typeface="Arial"/>
                <a:sym typeface="Arial"/>
              </a:rPr>
              <a:t>I. Other support once council is formed</a:t>
            </a:r>
            <a:br>
              <a:rPr b="1"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Print poster, pamphlets etc,</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Information desk for family council at entrance of care home once a month</a:t>
            </a: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Welcome new families how? Idea: At the monthly resident birthday party – family council to welcome families</a:t>
            </a:r>
            <a:br>
              <a:rPr lang="en-US" sz="2400">
                <a:solidFill>
                  <a:srgbClr val="0070C0"/>
                </a:solidFill>
                <a:latin typeface="Arial"/>
                <a:ea typeface="Arial"/>
                <a:cs typeface="Arial"/>
                <a:sym typeface="Arial"/>
              </a:rPr>
            </a:br>
            <a:br>
              <a:rPr lang="en-US" sz="2400">
                <a:solidFill>
                  <a:srgbClr val="0070C0"/>
                </a:solidFill>
                <a:latin typeface="Arial"/>
                <a:ea typeface="Arial"/>
                <a:cs typeface="Arial"/>
                <a:sym typeface="Arial"/>
              </a:rPr>
            </a:br>
            <a:r>
              <a:rPr lang="en-US" sz="2400">
                <a:solidFill>
                  <a:srgbClr val="0070C0"/>
                </a:solidFill>
                <a:latin typeface="Arial"/>
                <a:ea typeface="Arial"/>
                <a:cs typeface="Arial"/>
                <a:sym typeface="Arial"/>
              </a:rPr>
              <a:t>	</a:t>
            </a:r>
            <a:r>
              <a:rPr b="1" lang="en-US" sz="2400">
                <a:solidFill>
                  <a:srgbClr val="0070C0"/>
                </a:solidFill>
                <a:latin typeface="Arial"/>
                <a:ea typeface="Arial"/>
                <a:cs typeface="Arial"/>
                <a:sym typeface="Arial"/>
              </a:rPr>
              <a:t>II. Contact information: email address:</a:t>
            </a:r>
            <a:br>
              <a:rPr b="1" lang="en-US" sz="2400">
                <a:solidFill>
                  <a:srgbClr val="0070C0"/>
                </a:solidFill>
                <a:latin typeface="Arial"/>
                <a:ea typeface="Arial"/>
                <a:cs typeface="Arial"/>
                <a:sym typeface="Arial"/>
              </a:rPr>
            </a:br>
            <a:r>
              <a:rPr lang="en-US" sz="2400" u="sng">
                <a:solidFill>
                  <a:schemeClr val="hlink"/>
                </a:solidFill>
                <a:latin typeface="Arial"/>
                <a:ea typeface="Arial"/>
                <a:cs typeface="Arial"/>
                <a:sym typeface="Arial"/>
                <a:hlinkClick r:id="rId3"/>
              </a:rPr>
              <a:t>LTCH.familycouncil@gmail.com</a:t>
            </a:r>
            <a:r>
              <a:rPr lang="en-US" sz="2400">
                <a:solidFill>
                  <a:schemeClr val="dk1"/>
                </a:solidFill>
                <a:latin typeface="Arial"/>
                <a:ea typeface="Arial"/>
                <a:cs typeface="Arial"/>
                <a:sym typeface="Arial"/>
              </a:rPr>
              <a:t> </a:t>
            </a:r>
            <a:endParaRPr b="1" sz="2400">
              <a:solidFill>
                <a:schemeClr val="dk1"/>
              </a:solidFill>
              <a:latin typeface="Arial"/>
              <a:ea typeface="Arial"/>
              <a:cs typeface="Arial"/>
              <a:sym typeface="Arial"/>
            </a:endParaRPr>
          </a:p>
          <a:p>
            <a:pPr indent="0" lvl="0" marL="0" marR="0" rtl="0" algn="l">
              <a:spcBef>
                <a:spcPts val="0"/>
              </a:spcBef>
              <a:spcAft>
                <a:spcPts val="0"/>
              </a:spcAft>
              <a:buNone/>
            </a:pPr>
            <a:br>
              <a:rPr lang="en-US" sz="2400">
                <a:solidFill>
                  <a:srgbClr val="0070C0"/>
                </a:solidFill>
                <a:latin typeface="Arial"/>
                <a:ea typeface="Arial"/>
                <a:cs typeface="Arial"/>
                <a:sym typeface="Arial"/>
              </a:rPr>
            </a:br>
            <a:r>
              <a:rPr b="1" lang="en-US" sz="2400">
                <a:solidFill>
                  <a:srgbClr val="0070C0"/>
                </a:solidFill>
                <a:latin typeface="Arial"/>
                <a:ea typeface="Arial"/>
                <a:cs typeface="Arial"/>
                <a:sym typeface="Arial"/>
              </a:rPr>
              <a:t>III. Communication Plan assistance</a:t>
            </a:r>
            <a:endParaRPr/>
          </a:p>
          <a:p>
            <a:pPr indent="0" lvl="0" marL="0" marR="0" rtl="0" algn="l">
              <a:spcBef>
                <a:spcPts val="0"/>
              </a:spcBef>
              <a:spcAft>
                <a:spcPts val="0"/>
              </a:spcAft>
              <a:buNone/>
            </a:pPr>
            <a:r>
              <a:rPr lang="en-US" sz="2400">
                <a:solidFill>
                  <a:srgbClr val="0070C0"/>
                </a:solidFill>
                <a:latin typeface="Arial"/>
                <a:ea typeface="Arial"/>
                <a:cs typeface="Arial"/>
                <a:sym typeface="Arial"/>
              </a:rPr>
              <a:t>- Bulletin Boards and Family Handbook</a:t>
            </a:r>
            <a:endParaRPr/>
          </a:p>
          <a:p>
            <a:pPr indent="0" lvl="0" marL="0" marR="0" rtl="0" algn="l">
              <a:spcBef>
                <a:spcPts val="0"/>
              </a:spcBef>
              <a:spcAft>
                <a:spcPts val="0"/>
              </a:spcAft>
              <a:buNone/>
            </a:pPr>
            <a:r>
              <a:rPr lang="en-US" sz="2400">
                <a:solidFill>
                  <a:srgbClr val="0070C0"/>
                </a:solidFill>
                <a:latin typeface="Arial"/>
                <a:ea typeface="Arial"/>
                <a:cs typeface="Arial"/>
                <a:sym typeface="Arial"/>
              </a:rPr>
              <a:t>- Admission process to include information/promotion about family council</a:t>
            </a:r>
            <a:endParaRPr/>
          </a:p>
          <a:p>
            <a:pPr indent="0" lvl="0" marL="0" marR="0" rtl="0" algn="l">
              <a:spcBef>
                <a:spcPts val="0"/>
              </a:spcBef>
              <a:spcAft>
                <a:spcPts val="0"/>
              </a:spcAft>
              <a:buNone/>
            </a:pPr>
            <a:r>
              <a:rPr lang="en-US" sz="2400">
                <a:solidFill>
                  <a:srgbClr val="0070C0"/>
                </a:solidFill>
                <a:latin typeface="Arial"/>
                <a:ea typeface="Arial"/>
                <a:cs typeface="Arial"/>
                <a:sym typeface="Arial"/>
              </a:rPr>
              <a:t>- Information to all (staff,mgt,resident council etc) about family council</a:t>
            </a:r>
            <a:br>
              <a:rPr lang="en-US" sz="2400">
                <a:solidFill>
                  <a:srgbClr val="0070C0"/>
                </a:solidFill>
                <a:latin typeface="Arial"/>
                <a:ea typeface="Arial"/>
                <a:cs typeface="Arial"/>
                <a:sym typeface="Arial"/>
              </a:rPr>
            </a:br>
            <a:endParaRPr b="1" sz="2400">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29"/>
          <p:cNvSpPr txBox="1"/>
          <p:nvPr/>
        </p:nvSpPr>
        <p:spPr>
          <a:xfrm>
            <a:off x="2057400" y="326572"/>
            <a:ext cx="6115050" cy="714041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800">
                <a:solidFill>
                  <a:srgbClr val="002060"/>
                </a:solidFill>
                <a:latin typeface="Arial"/>
                <a:ea typeface="Arial"/>
                <a:cs typeface="Arial"/>
                <a:sym typeface="Arial"/>
              </a:rPr>
              <a:t>LTCH</a:t>
            </a:r>
            <a:endParaRPr/>
          </a:p>
          <a:p>
            <a:pPr indent="0" lvl="0" marL="0" marR="0" rtl="0" algn="ctr">
              <a:spcBef>
                <a:spcPts val="0"/>
              </a:spcBef>
              <a:spcAft>
                <a:spcPts val="0"/>
              </a:spcAft>
              <a:buNone/>
            </a:pPr>
            <a:r>
              <a:rPr b="1" lang="en-US" sz="2800">
                <a:solidFill>
                  <a:srgbClr val="0070C0"/>
                </a:solidFill>
                <a:latin typeface="Arial"/>
                <a:ea typeface="Arial"/>
                <a:cs typeface="Arial"/>
                <a:sym typeface="Arial"/>
              </a:rPr>
              <a:t>Family Council </a:t>
            </a:r>
            <a:endParaRPr/>
          </a:p>
          <a:p>
            <a:pPr indent="0" lvl="0" marL="0" marR="0" rtl="0" algn="l">
              <a:spcBef>
                <a:spcPts val="0"/>
              </a:spcBef>
              <a:spcAft>
                <a:spcPts val="0"/>
              </a:spcAft>
              <a:buNone/>
            </a:pPr>
            <a:r>
              <a:t/>
            </a:r>
            <a:endParaRPr b="1" i="1" sz="2800" u="sng">
              <a:solidFill>
                <a:srgbClr val="002060"/>
              </a:solidFill>
              <a:latin typeface="Bell MT"/>
              <a:ea typeface="Bell MT"/>
              <a:cs typeface="Bell MT"/>
              <a:sym typeface="Bell MT"/>
            </a:endParaRPr>
          </a:p>
          <a:p>
            <a:pPr indent="0" lvl="0" marL="0" marR="0" rtl="0" algn="ctr">
              <a:spcBef>
                <a:spcPts val="0"/>
              </a:spcBef>
              <a:spcAft>
                <a:spcPts val="0"/>
              </a:spcAft>
              <a:buNone/>
            </a:pPr>
            <a:r>
              <a:rPr b="1" lang="en-US" sz="2800" u="sng">
                <a:solidFill>
                  <a:srgbClr val="002060"/>
                </a:solidFill>
                <a:latin typeface="Calibri"/>
                <a:ea typeface="Calibri"/>
                <a:cs typeface="Calibri"/>
                <a:sym typeface="Calibri"/>
              </a:rPr>
              <a:t>Future Opportunities</a:t>
            </a:r>
            <a:endParaRPr/>
          </a:p>
          <a:p>
            <a:pPr indent="0" lvl="0" marL="0" marR="0" rtl="0" algn="ctr">
              <a:spcBef>
                <a:spcPts val="0"/>
              </a:spcBef>
              <a:spcAft>
                <a:spcPts val="0"/>
              </a:spcAft>
              <a:buNone/>
            </a:pPr>
            <a:r>
              <a:t/>
            </a:r>
            <a:endParaRPr b="1" sz="2800">
              <a:solidFill>
                <a:srgbClr val="002060"/>
              </a:solidFill>
              <a:latin typeface="Bell MT"/>
              <a:ea typeface="Bell MT"/>
              <a:cs typeface="Bell MT"/>
              <a:sym typeface="Bell MT"/>
            </a:endParaRPr>
          </a:p>
          <a:p>
            <a:pPr indent="0" lvl="0" marL="0" marR="0" rtl="0" algn="ctr">
              <a:spcBef>
                <a:spcPts val="0"/>
              </a:spcBef>
              <a:spcAft>
                <a:spcPts val="0"/>
              </a:spcAft>
              <a:buNone/>
            </a:pPr>
            <a:r>
              <a:rPr b="1" lang="en-US" sz="2800">
                <a:solidFill>
                  <a:srgbClr val="0070C0"/>
                </a:solidFill>
                <a:latin typeface="Calibri"/>
                <a:ea typeface="Calibri"/>
                <a:cs typeface="Calibri"/>
                <a:sym typeface="Calibri"/>
              </a:rPr>
              <a:t>- </a:t>
            </a:r>
            <a:r>
              <a:rPr b="1" lang="en-US" sz="2400">
                <a:solidFill>
                  <a:srgbClr val="0070C0"/>
                </a:solidFill>
                <a:latin typeface="Calibri"/>
                <a:ea typeface="Calibri"/>
                <a:cs typeface="Calibri"/>
                <a:sym typeface="Calibri"/>
              </a:rPr>
              <a:t>Work with Resident’s Council</a:t>
            </a:r>
            <a:endParaRPr/>
          </a:p>
          <a:p>
            <a:pPr indent="0" lvl="0" marL="0" marR="0" rtl="0" algn="ctr">
              <a:spcBef>
                <a:spcPts val="0"/>
              </a:spcBef>
              <a:spcAft>
                <a:spcPts val="0"/>
              </a:spcAft>
              <a:buNone/>
            </a:pPr>
            <a:r>
              <a:t/>
            </a:r>
            <a:endParaRPr b="1" sz="2400">
              <a:solidFill>
                <a:srgbClr val="0070C0"/>
              </a:solidFill>
              <a:latin typeface="Calibri"/>
              <a:ea typeface="Calibri"/>
              <a:cs typeface="Calibri"/>
              <a:sym typeface="Calibri"/>
            </a:endParaRPr>
          </a:p>
          <a:p>
            <a:pPr indent="0" lvl="0" marL="0" marR="0" rtl="0" algn="ctr">
              <a:spcBef>
                <a:spcPts val="0"/>
              </a:spcBef>
              <a:spcAft>
                <a:spcPts val="0"/>
              </a:spcAft>
              <a:buNone/>
            </a:pPr>
            <a:r>
              <a:rPr b="1" lang="en-US" sz="2400">
                <a:solidFill>
                  <a:srgbClr val="0070C0"/>
                </a:solidFill>
                <a:latin typeface="Calibri"/>
                <a:ea typeface="Calibri"/>
                <a:cs typeface="Calibri"/>
                <a:sym typeface="Calibri"/>
              </a:rPr>
              <a:t>- Food Advisory Council</a:t>
            </a:r>
            <a:endParaRPr/>
          </a:p>
          <a:p>
            <a:pPr indent="0" lvl="0" marL="0" marR="0" rtl="0" algn="ctr">
              <a:spcBef>
                <a:spcPts val="0"/>
              </a:spcBef>
              <a:spcAft>
                <a:spcPts val="0"/>
              </a:spcAft>
              <a:buNone/>
            </a:pPr>
            <a:r>
              <a:t/>
            </a:r>
            <a:endParaRPr b="1" sz="2400">
              <a:solidFill>
                <a:srgbClr val="0070C0"/>
              </a:solidFill>
              <a:latin typeface="Calibri"/>
              <a:ea typeface="Calibri"/>
              <a:cs typeface="Calibri"/>
              <a:sym typeface="Calibri"/>
            </a:endParaRPr>
          </a:p>
          <a:p>
            <a:pPr indent="0" lvl="0" marL="0" marR="0" rtl="0" algn="ctr">
              <a:spcBef>
                <a:spcPts val="0"/>
              </a:spcBef>
              <a:spcAft>
                <a:spcPts val="0"/>
              </a:spcAft>
              <a:buNone/>
            </a:pPr>
            <a:r>
              <a:rPr b="1" lang="en-US" sz="2400">
                <a:solidFill>
                  <a:srgbClr val="0070C0"/>
                </a:solidFill>
                <a:latin typeface="Calibri"/>
                <a:ea typeface="Calibri"/>
                <a:cs typeface="Calibri"/>
                <a:sym typeface="Calibri"/>
              </a:rPr>
              <a:t>- Family Information Sessions/Seminars</a:t>
            </a:r>
            <a:endParaRPr/>
          </a:p>
          <a:p>
            <a:pPr indent="0" lvl="0" marL="0" marR="0" rtl="0" algn="ctr">
              <a:spcBef>
                <a:spcPts val="0"/>
              </a:spcBef>
              <a:spcAft>
                <a:spcPts val="0"/>
              </a:spcAft>
              <a:buNone/>
            </a:pPr>
            <a:r>
              <a:rPr b="1" lang="en-US" sz="2400">
                <a:solidFill>
                  <a:srgbClr val="0070C0"/>
                </a:solidFill>
                <a:latin typeface="Calibri"/>
                <a:ea typeface="Calibri"/>
                <a:cs typeface="Calibri"/>
                <a:sym typeface="Calibri"/>
              </a:rPr>
              <a:t>	-ie: dementia, aging etc.</a:t>
            </a:r>
            <a:endParaRPr/>
          </a:p>
          <a:p>
            <a:pPr indent="0" lvl="0" marL="0" marR="0" rtl="0" algn="ctr">
              <a:spcBef>
                <a:spcPts val="0"/>
              </a:spcBef>
              <a:spcAft>
                <a:spcPts val="0"/>
              </a:spcAft>
              <a:buNone/>
            </a:pPr>
            <a:r>
              <a:t/>
            </a:r>
            <a:endParaRPr b="1" sz="2400">
              <a:solidFill>
                <a:srgbClr val="0070C0"/>
              </a:solidFill>
              <a:latin typeface="Calibri"/>
              <a:ea typeface="Calibri"/>
              <a:cs typeface="Calibri"/>
              <a:sym typeface="Calibri"/>
            </a:endParaRPr>
          </a:p>
          <a:p>
            <a:pPr indent="0" lvl="0" marL="0" marR="0" rtl="0" algn="ctr">
              <a:spcBef>
                <a:spcPts val="0"/>
              </a:spcBef>
              <a:spcAft>
                <a:spcPts val="0"/>
              </a:spcAft>
              <a:buNone/>
            </a:pPr>
            <a:r>
              <a:rPr b="1" lang="en-US" sz="2400">
                <a:solidFill>
                  <a:srgbClr val="0070C0"/>
                </a:solidFill>
                <a:latin typeface="Calibri"/>
                <a:ea typeface="Calibri"/>
                <a:cs typeface="Calibri"/>
                <a:sym typeface="Calibri"/>
              </a:rPr>
              <a:t>- Staff Recognition</a:t>
            </a:r>
            <a:endParaRPr/>
          </a:p>
          <a:p>
            <a:pPr indent="0" lvl="0" marL="0" marR="0" rtl="0" algn="ctr">
              <a:spcBef>
                <a:spcPts val="0"/>
              </a:spcBef>
              <a:spcAft>
                <a:spcPts val="0"/>
              </a:spcAft>
              <a:buNone/>
            </a:pPr>
            <a:r>
              <a:t/>
            </a:r>
            <a:endParaRPr b="1" sz="2400">
              <a:solidFill>
                <a:srgbClr val="0070C0"/>
              </a:solidFill>
              <a:latin typeface="Calibri"/>
              <a:ea typeface="Calibri"/>
              <a:cs typeface="Calibri"/>
              <a:sym typeface="Calibri"/>
            </a:endParaRPr>
          </a:p>
          <a:p>
            <a:pPr indent="0" lvl="0" marL="0" marR="0" rtl="0" algn="ctr">
              <a:spcBef>
                <a:spcPts val="0"/>
              </a:spcBef>
              <a:spcAft>
                <a:spcPts val="0"/>
              </a:spcAft>
              <a:buNone/>
            </a:pPr>
            <a:r>
              <a:rPr b="1" lang="en-US" sz="2400">
                <a:solidFill>
                  <a:srgbClr val="0070C0"/>
                </a:solidFill>
                <a:latin typeface="Calibri"/>
                <a:ea typeface="Calibri"/>
                <a:cs typeface="Calibri"/>
                <a:sym typeface="Calibri"/>
              </a:rPr>
              <a:t>- Work with Regional Councils</a:t>
            </a:r>
            <a:endParaRPr/>
          </a:p>
          <a:p>
            <a:pPr indent="0" lvl="0" marL="0" marR="0" rtl="0" algn="l">
              <a:spcBef>
                <a:spcPts val="0"/>
              </a:spcBef>
              <a:spcAft>
                <a:spcPts val="0"/>
              </a:spcAft>
              <a:buNone/>
            </a:pPr>
            <a:r>
              <a:t/>
            </a:r>
            <a:endParaRPr b="1" sz="2800">
              <a:solidFill>
                <a:srgbClr val="002060"/>
              </a:solidFill>
              <a:latin typeface="Bell MT"/>
              <a:ea typeface="Bell MT"/>
              <a:cs typeface="Bell MT"/>
              <a:sym typeface="Bell MT"/>
            </a:endParaRPr>
          </a:p>
          <a:p>
            <a:pPr indent="0" lvl="0" marL="0" marR="0" rtl="0" algn="l">
              <a:spcBef>
                <a:spcPts val="0"/>
              </a:spcBef>
              <a:spcAft>
                <a:spcPts val="0"/>
              </a:spcAft>
              <a:buNone/>
            </a:pPr>
            <a:r>
              <a:t/>
            </a:r>
            <a:endParaRPr b="1" sz="2800">
              <a:solidFill>
                <a:srgbClr val="0070C0"/>
              </a:solidFill>
              <a:latin typeface="Bell MT"/>
              <a:ea typeface="Bell MT"/>
              <a:cs typeface="Bell MT"/>
              <a:sym typeface="Bell MT"/>
            </a:endParaRPr>
          </a:p>
          <a:p>
            <a:pPr indent="0" lvl="0" marL="0" marR="0" rtl="0" algn="l">
              <a:spcBef>
                <a:spcPts val="0"/>
              </a:spcBef>
              <a:spcAft>
                <a:spcPts val="0"/>
              </a:spcAft>
              <a:buNone/>
            </a:pPr>
            <a:r>
              <a:t/>
            </a:r>
            <a:endParaRPr sz="1800">
              <a:solidFill>
                <a:schemeClr val="dk1"/>
              </a:solidFill>
              <a:latin typeface="Trebuchet MS"/>
              <a:ea typeface="Trebuchet MS"/>
              <a:cs typeface="Trebuchet MS"/>
              <a:sym typeface="Trebuchet MS"/>
            </a:endParaRPr>
          </a:p>
        </p:txBody>
      </p:sp>
      <p:sp>
        <p:nvSpPr>
          <p:cNvPr id="230" name="Google Shape;230;p29"/>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19"/>
          <p:cNvSpPr txBox="1"/>
          <p:nvPr/>
        </p:nvSpPr>
        <p:spPr>
          <a:xfrm>
            <a:off x="2038006" y="1550159"/>
            <a:ext cx="9258300" cy="532453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200">
                <a:solidFill>
                  <a:schemeClr val="dk1"/>
                </a:solidFill>
                <a:latin typeface="Trebuchet MS"/>
                <a:ea typeface="Trebuchet MS"/>
                <a:cs typeface="Trebuchet MS"/>
                <a:sym typeface="Trebuchet MS"/>
              </a:rPr>
              <a:t>    </a:t>
            </a:r>
            <a:r>
              <a:rPr b="1" lang="en-US" sz="2000" u="sng">
                <a:solidFill>
                  <a:srgbClr val="002060"/>
                </a:solidFill>
                <a:latin typeface="Arial"/>
                <a:ea typeface="Arial"/>
                <a:cs typeface="Arial"/>
                <a:sym typeface="Arial"/>
              </a:rPr>
              <a:t>Introductions/Getting to Know Each Other</a:t>
            </a:r>
            <a:br>
              <a:rPr b="1" lang="en-US" sz="2000" u="sng">
                <a:solidFill>
                  <a:srgbClr val="002060"/>
                </a:solidFill>
                <a:latin typeface="Arial"/>
                <a:ea typeface="Arial"/>
                <a:cs typeface="Arial"/>
                <a:sym typeface="Arial"/>
              </a:rPr>
            </a:br>
            <a:endParaRPr sz="2000">
              <a:solidFill>
                <a:schemeClr val="dk1"/>
              </a:solidFill>
              <a:latin typeface="Arial"/>
              <a:ea typeface="Arial"/>
              <a:cs typeface="Arial"/>
              <a:sym typeface="Arial"/>
            </a:endParaRPr>
          </a:p>
          <a:p>
            <a:pPr indent="0" lvl="0" marL="0" marR="0" rtl="0" algn="l">
              <a:spcBef>
                <a:spcPts val="0"/>
              </a:spcBef>
              <a:spcAft>
                <a:spcPts val="0"/>
              </a:spcAft>
              <a:buNone/>
            </a:pPr>
            <a:r>
              <a:rPr lang="en-US" sz="2000">
                <a:solidFill>
                  <a:schemeClr val="dk1"/>
                </a:solidFill>
                <a:latin typeface="Arial"/>
                <a:ea typeface="Arial"/>
                <a:cs typeface="Arial"/>
                <a:sym typeface="Arial"/>
              </a:rPr>
              <a:t>	</a:t>
            </a:r>
            <a:r>
              <a:rPr lang="en-US" sz="2000">
                <a:solidFill>
                  <a:schemeClr val="dk1"/>
                </a:solidFill>
                <a:highlight>
                  <a:srgbClr val="FFFF00"/>
                </a:highlight>
                <a:latin typeface="Arial"/>
                <a:ea typeface="Arial"/>
                <a:cs typeface="Arial"/>
                <a:sym typeface="Arial"/>
              </a:rPr>
              <a:t>Name of Regional Association of Family Councils</a:t>
            </a:r>
            <a:endParaRPr/>
          </a:p>
          <a:p>
            <a:pPr indent="0" lvl="0" marL="0" marR="0" rtl="0" algn="l">
              <a:spcBef>
                <a:spcPts val="0"/>
              </a:spcBef>
              <a:spcAft>
                <a:spcPts val="0"/>
              </a:spcAft>
              <a:buNone/>
            </a:pPr>
            <a:r>
              <a:rPr lang="en-US" sz="2000">
                <a:solidFill>
                  <a:schemeClr val="dk1"/>
                </a:solidFill>
                <a:highlight>
                  <a:srgbClr val="FFFF00"/>
                </a:highlight>
                <a:latin typeface="Arial"/>
                <a:ea typeface="Arial"/>
                <a:cs typeface="Arial"/>
                <a:sym typeface="Arial"/>
              </a:rPr>
              <a:t>	</a:t>
            </a:r>
            <a:r>
              <a:rPr b="1" lang="en-US" sz="2000">
                <a:solidFill>
                  <a:schemeClr val="dk1"/>
                </a:solidFill>
                <a:highlight>
                  <a:srgbClr val="FFFF00"/>
                </a:highlight>
                <a:latin typeface="Arial"/>
                <a:ea typeface="Arial"/>
                <a:cs typeface="Arial"/>
                <a:sym typeface="Arial"/>
              </a:rPr>
              <a:t>Name of facilitator</a:t>
            </a:r>
            <a:r>
              <a:rPr b="1" lang="en-US" sz="2000">
                <a:solidFill>
                  <a:srgbClr val="0070C0"/>
                </a:solidFill>
                <a:highlight>
                  <a:srgbClr val="FFFF00"/>
                </a:highlight>
                <a:latin typeface="Arial"/>
                <a:ea typeface="Arial"/>
                <a:cs typeface="Arial"/>
                <a:sym typeface="Arial"/>
              </a:rPr>
              <a:t>	</a:t>
            </a:r>
            <a:br>
              <a:rPr b="1" lang="en-US" sz="2000">
                <a:solidFill>
                  <a:srgbClr val="0070C0"/>
                </a:solidFill>
                <a:highlight>
                  <a:srgbClr val="FFFF00"/>
                </a:highlight>
                <a:latin typeface="Arial"/>
                <a:ea typeface="Arial"/>
                <a:cs typeface="Arial"/>
                <a:sym typeface="Arial"/>
              </a:rPr>
            </a:br>
            <a:endParaRPr b="1" sz="2000">
              <a:solidFill>
                <a:srgbClr val="0070C0"/>
              </a:solidFill>
              <a:highlight>
                <a:srgbClr val="FFFF00"/>
              </a:highlight>
              <a:latin typeface="Arial"/>
              <a:ea typeface="Arial"/>
              <a:cs typeface="Arial"/>
              <a:sym typeface="Arial"/>
            </a:endParaRPr>
          </a:p>
          <a:p>
            <a:pPr indent="0" lvl="0" marL="0" marR="0" rtl="0" algn="l">
              <a:spcBef>
                <a:spcPts val="0"/>
              </a:spcBef>
              <a:spcAft>
                <a:spcPts val="0"/>
              </a:spcAft>
              <a:buNone/>
            </a:pPr>
            <a:r>
              <a:rPr lang="en-US" sz="2000">
                <a:solidFill>
                  <a:srgbClr val="002060"/>
                </a:solidFill>
                <a:highlight>
                  <a:srgbClr val="FFFF00"/>
                </a:highlight>
                <a:latin typeface="Arial"/>
                <a:ea typeface="Arial"/>
                <a:cs typeface="Arial"/>
                <a:sym typeface="Arial"/>
              </a:rPr>
              <a:t>	</a:t>
            </a:r>
            <a:r>
              <a:rPr b="1" lang="en-US" sz="2000">
                <a:solidFill>
                  <a:srgbClr val="002060"/>
                </a:solidFill>
                <a:highlight>
                  <a:srgbClr val="FFFF00"/>
                </a:highlight>
                <a:latin typeface="Arial"/>
                <a:ea typeface="Arial"/>
                <a:cs typeface="Arial"/>
                <a:sym typeface="Arial"/>
              </a:rPr>
              <a:t>Name of LTCH Family Council	Team </a:t>
            </a:r>
            <a:br>
              <a:rPr b="1" lang="en-US" sz="2000">
                <a:solidFill>
                  <a:srgbClr val="002060"/>
                </a:solidFill>
                <a:latin typeface="Arial"/>
                <a:ea typeface="Arial"/>
                <a:cs typeface="Arial"/>
                <a:sym typeface="Arial"/>
              </a:rPr>
            </a:br>
            <a:r>
              <a:rPr b="1" lang="en-US" sz="2000">
                <a:solidFill>
                  <a:srgbClr val="002060"/>
                </a:solidFill>
                <a:latin typeface="Arial"/>
                <a:ea typeface="Arial"/>
                <a:cs typeface="Arial"/>
                <a:sym typeface="Arial"/>
              </a:rPr>
              <a:t>      </a:t>
            </a:r>
            <a:r>
              <a:rPr lang="en-US" sz="2000">
                <a:solidFill>
                  <a:schemeClr val="dk1"/>
                </a:solidFill>
                <a:latin typeface="Arial"/>
                <a:ea typeface="Arial"/>
                <a:cs typeface="Arial"/>
                <a:sym typeface="Arial"/>
              </a:rPr>
              <a:t>		Primary Family Co-Chairs: </a:t>
            </a:r>
            <a:br>
              <a:rPr lang="en-US" sz="2000">
                <a:solidFill>
                  <a:schemeClr val="dk1"/>
                </a:solidFill>
                <a:latin typeface="Arial"/>
                <a:ea typeface="Arial"/>
                <a:cs typeface="Arial"/>
                <a:sym typeface="Arial"/>
              </a:rPr>
            </a:br>
            <a:r>
              <a:rPr lang="en-US" sz="2000">
                <a:solidFill>
                  <a:schemeClr val="dk1"/>
                </a:solidFill>
                <a:latin typeface="Arial"/>
                <a:ea typeface="Arial"/>
                <a:cs typeface="Arial"/>
                <a:sym typeface="Arial"/>
              </a:rPr>
              <a:t>							1. Name  Email, </a:t>
            </a:r>
            <a:br>
              <a:rPr lang="en-US" sz="2000">
                <a:solidFill>
                  <a:schemeClr val="dk1"/>
                </a:solidFill>
                <a:latin typeface="Arial"/>
                <a:ea typeface="Arial"/>
                <a:cs typeface="Arial"/>
                <a:sym typeface="Arial"/>
              </a:rPr>
            </a:br>
            <a:r>
              <a:rPr lang="en-US" sz="2000">
                <a:solidFill>
                  <a:schemeClr val="dk1"/>
                </a:solidFill>
                <a:latin typeface="Arial"/>
                <a:ea typeface="Arial"/>
                <a:cs typeface="Arial"/>
                <a:sym typeface="Arial"/>
              </a:rPr>
              <a:t>							Short Bio</a:t>
            </a:r>
            <a:br>
              <a:rPr lang="en-US" sz="2000">
                <a:solidFill>
                  <a:schemeClr val="dk1"/>
                </a:solidFill>
                <a:latin typeface="Arial"/>
                <a:ea typeface="Arial"/>
                <a:cs typeface="Arial"/>
                <a:sym typeface="Arial"/>
              </a:rPr>
            </a:br>
            <a:r>
              <a:rPr lang="en-US" sz="2000">
                <a:solidFill>
                  <a:schemeClr val="dk1"/>
                </a:solidFill>
                <a:latin typeface="Arial"/>
                <a:ea typeface="Arial"/>
                <a:cs typeface="Arial"/>
                <a:sym typeface="Arial"/>
              </a:rPr>
              <a:t>							2. Name  Email,</a:t>
            </a:r>
            <a:br>
              <a:rPr lang="en-US" sz="2000">
                <a:solidFill>
                  <a:schemeClr val="dk1"/>
                </a:solidFill>
                <a:latin typeface="Arial"/>
                <a:ea typeface="Arial"/>
                <a:cs typeface="Arial"/>
                <a:sym typeface="Arial"/>
              </a:rPr>
            </a:br>
            <a:r>
              <a:rPr lang="en-US" sz="2000">
                <a:solidFill>
                  <a:schemeClr val="dk1"/>
                </a:solidFill>
                <a:latin typeface="Arial"/>
                <a:ea typeface="Arial"/>
                <a:cs typeface="Arial"/>
                <a:sym typeface="Arial"/>
              </a:rPr>
              <a:t>							Short Bio</a:t>
            </a:r>
            <a:r>
              <a:rPr lang="en-US" sz="1400">
                <a:solidFill>
                  <a:schemeClr val="dk1"/>
                </a:solidFill>
                <a:latin typeface="Arial"/>
                <a:ea typeface="Arial"/>
                <a:cs typeface="Arial"/>
                <a:sym typeface="Arial"/>
              </a:rPr>
              <a:t>             						</a:t>
            </a:r>
            <a:endParaRPr/>
          </a:p>
          <a:p>
            <a:pPr indent="0" lvl="0" marL="0" marR="0" rtl="0" algn="l">
              <a:spcBef>
                <a:spcPts val="0"/>
              </a:spcBef>
              <a:spcAft>
                <a:spcPts val="0"/>
              </a:spcAft>
              <a:buNone/>
            </a:pPr>
            <a:r>
              <a:rPr lang="en-US" sz="2400">
                <a:solidFill>
                  <a:schemeClr val="dk1"/>
                </a:solidFill>
                <a:latin typeface="Arial"/>
                <a:ea typeface="Arial"/>
                <a:cs typeface="Arial"/>
                <a:sym typeface="Arial"/>
              </a:rPr>
              <a:t>	</a:t>
            </a:r>
            <a:br>
              <a:rPr lang="en-US" sz="2400">
                <a:solidFill>
                  <a:schemeClr val="dk1"/>
                </a:solidFill>
                <a:latin typeface="Arial"/>
                <a:ea typeface="Arial"/>
                <a:cs typeface="Arial"/>
                <a:sym typeface="Arial"/>
              </a:rPr>
            </a:br>
            <a:r>
              <a:rPr lang="en-US" sz="2400">
                <a:solidFill>
                  <a:schemeClr val="dk1"/>
                </a:solidFill>
                <a:latin typeface="Arial"/>
                <a:ea typeface="Arial"/>
                <a:cs typeface="Arial"/>
                <a:sym typeface="Arial"/>
              </a:rPr>
              <a:t>	</a:t>
            </a:r>
            <a:r>
              <a:rPr b="1" lang="en-US" sz="2000">
                <a:solidFill>
                  <a:srgbClr val="002060"/>
                </a:solidFill>
                <a:highlight>
                  <a:srgbClr val="FFFF00"/>
                </a:highlight>
                <a:latin typeface="Arial"/>
                <a:ea typeface="Arial"/>
                <a:cs typeface="Arial"/>
                <a:sym typeface="Arial"/>
              </a:rPr>
              <a:t>LTCH  Staff Liaison to Family Council</a:t>
            </a:r>
            <a:br>
              <a:rPr lang="en-US" sz="2000">
                <a:solidFill>
                  <a:srgbClr val="002060"/>
                </a:solidFill>
                <a:latin typeface="Arial"/>
                <a:ea typeface="Arial"/>
                <a:cs typeface="Arial"/>
                <a:sym typeface="Arial"/>
              </a:rPr>
            </a:br>
            <a:r>
              <a:rPr lang="en-US" sz="2000">
                <a:solidFill>
                  <a:srgbClr val="002060"/>
                </a:solidFill>
                <a:latin typeface="Arial"/>
                <a:ea typeface="Arial"/>
                <a:cs typeface="Arial"/>
                <a:sym typeface="Arial"/>
              </a:rPr>
              <a:t>  							1. Staff Liaison: Name Email</a:t>
            </a:r>
            <a:br>
              <a:rPr lang="en-US" sz="2000">
                <a:solidFill>
                  <a:srgbClr val="002060"/>
                </a:solidFill>
                <a:latin typeface="Arial"/>
                <a:ea typeface="Arial"/>
                <a:cs typeface="Arial"/>
                <a:sym typeface="Arial"/>
              </a:rPr>
            </a:br>
            <a:r>
              <a:rPr lang="en-US" sz="2000">
                <a:solidFill>
                  <a:srgbClr val="002060"/>
                </a:solidFill>
                <a:latin typeface="Arial"/>
                <a:ea typeface="Arial"/>
                <a:cs typeface="Arial"/>
                <a:sym typeface="Arial"/>
              </a:rPr>
              <a:t>							Short Bio</a:t>
            </a:r>
            <a:r>
              <a:rPr lang="en-US" sz="2000">
                <a:solidFill>
                  <a:srgbClr val="002060"/>
                </a:solidFill>
                <a:latin typeface="Calibri"/>
                <a:ea typeface="Calibri"/>
                <a:cs typeface="Calibri"/>
                <a:sym typeface="Calibri"/>
              </a:rPr>
              <a:t>	</a:t>
            </a:r>
            <a:br>
              <a:rPr lang="en-US" sz="2000">
                <a:solidFill>
                  <a:srgbClr val="002060"/>
                </a:solidFill>
                <a:latin typeface="Calibri"/>
                <a:ea typeface="Calibri"/>
                <a:cs typeface="Calibri"/>
                <a:sym typeface="Calibri"/>
              </a:rPr>
            </a:br>
            <a:r>
              <a:rPr lang="en-US" sz="2000">
                <a:solidFill>
                  <a:srgbClr val="002060"/>
                </a:solidFill>
                <a:latin typeface="Calibri"/>
                <a:ea typeface="Calibri"/>
                <a:cs typeface="Calibri"/>
                <a:sym typeface="Calibri"/>
              </a:rPr>
              <a:t>	Other staff person attending this meeting to support family councils</a:t>
            </a:r>
            <a:endParaRPr sz="2000">
              <a:solidFill>
                <a:schemeClr val="dk1"/>
              </a:solidFill>
              <a:latin typeface="Trebuchet MS"/>
              <a:ea typeface="Trebuchet MS"/>
              <a:cs typeface="Trebuchet MS"/>
              <a:sym typeface="Trebuchet MS"/>
            </a:endParaRPr>
          </a:p>
        </p:txBody>
      </p:sp>
      <p:sp>
        <p:nvSpPr>
          <p:cNvPr id="156" name="Google Shape;156;p19"/>
          <p:cNvSpPr txBox="1"/>
          <p:nvPr>
            <p:ph idx="12" type="sldNum"/>
          </p:nvPr>
        </p:nvSpPr>
        <p:spPr>
          <a:xfrm>
            <a:off x="10096749" y="146191"/>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57" name="Google Shape;157;p19"/>
          <p:cNvSpPr txBox="1"/>
          <p:nvPr/>
        </p:nvSpPr>
        <p:spPr>
          <a:xfrm>
            <a:off x="1134737" y="222391"/>
            <a:ext cx="8251634" cy="147732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600">
                <a:solidFill>
                  <a:srgbClr val="002060"/>
                </a:solidFill>
                <a:highlight>
                  <a:srgbClr val="FFFF00"/>
                </a:highlight>
                <a:latin typeface="Arial"/>
                <a:ea typeface="Arial"/>
                <a:cs typeface="Arial"/>
                <a:sym typeface="Arial"/>
              </a:rPr>
              <a:t>Insert LTCH  name</a:t>
            </a:r>
            <a:br>
              <a:rPr b="1" lang="en-US" sz="2800">
                <a:solidFill>
                  <a:srgbClr val="002060"/>
                </a:solidFill>
                <a:latin typeface="Arial"/>
                <a:ea typeface="Arial"/>
                <a:cs typeface="Arial"/>
                <a:sym typeface="Arial"/>
              </a:rPr>
            </a:br>
            <a:r>
              <a:rPr b="1" lang="en-US" sz="2800">
                <a:solidFill>
                  <a:srgbClr val="0070C0"/>
                </a:solidFill>
                <a:latin typeface="Arial"/>
                <a:ea typeface="Arial"/>
                <a:cs typeface="Arial"/>
                <a:sym typeface="Arial"/>
              </a:rPr>
              <a:t>Family Council</a:t>
            </a:r>
            <a:br>
              <a:rPr b="1" lang="en-US" sz="2800">
                <a:solidFill>
                  <a:srgbClr val="0070C0"/>
                </a:solidFill>
                <a:latin typeface="Arial"/>
                <a:ea typeface="Arial"/>
                <a:cs typeface="Arial"/>
                <a:sym typeface="Arial"/>
              </a:rPr>
            </a:br>
            <a:r>
              <a:rPr b="1" lang="en-US" sz="2800">
                <a:solidFill>
                  <a:srgbClr val="0070C0"/>
                </a:solidFill>
                <a:latin typeface="Arial"/>
                <a:ea typeface="Arial"/>
                <a:cs typeface="Arial"/>
                <a:sym typeface="Arial"/>
              </a:rPr>
              <a:t>Agenda </a:t>
            </a:r>
            <a:endParaRPr/>
          </a:p>
          <a:p>
            <a:pPr indent="0" lvl="0" marL="0" marR="0" rtl="0" algn="l">
              <a:spcBef>
                <a:spcPts val="0"/>
              </a:spcBef>
              <a:spcAft>
                <a:spcPts val="0"/>
              </a:spcAft>
              <a:buNone/>
            </a:pPr>
            <a:r>
              <a:t/>
            </a:r>
            <a:endParaRPr sz="1800">
              <a:solidFill>
                <a:schemeClr val="dk1"/>
              </a:solidFill>
              <a:latin typeface="Trebuchet MS"/>
              <a:ea typeface="Trebuchet MS"/>
              <a:cs typeface="Trebuchet MS"/>
              <a:sym typeface="Trebuchet M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0"/>
          <p:cNvSpPr txBox="1"/>
          <p:nvPr/>
        </p:nvSpPr>
        <p:spPr>
          <a:xfrm>
            <a:off x="758328" y="1590970"/>
            <a:ext cx="10675344" cy="510909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dk1"/>
                </a:solidFill>
                <a:latin typeface="Trebuchet MS"/>
                <a:ea typeface="Trebuchet MS"/>
                <a:cs typeface="Trebuchet MS"/>
                <a:sym typeface="Trebuchet MS"/>
              </a:rPr>
              <a:t>    </a:t>
            </a:r>
            <a:endParaRPr sz="1800">
              <a:solidFill>
                <a:srgbClr val="164161"/>
              </a:solidFill>
              <a:latin typeface="Calibri"/>
              <a:ea typeface="Calibri"/>
              <a:cs typeface="Calibri"/>
              <a:sym typeface="Calibri"/>
            </a:endParaRPr>
          </a:p>
          <a:p>
            <a:pPr indent="0" lvl="0" marL="0" marR="0" rtl="0" algn="l">
              <a:spcBef>
                <a:spcPts val="0"/>
              </a:spcBef>
              <a:spcAft>
                <a:spcPts val="0"/>
              </a:spcAft>
              <a:buNone/>
            </a:pPr>
            <a:r>
              <a:rPr b="1" lang="en-US" sz="2800">
                <a:solidFill>
                  <a:srgbClr val="002060"/>
                </a:solidFill>
                <a:latin typeface="Arial"/>
                <a:ea typeface="Arial"/>
                <a:cs typeface="Arial"/>
                <a:sym typeface="Arial"/>
              </a:rPr>
              <a:t>	</a:t>
            </a:r>
            <a:r>
              <a:rPr b="1" lang="en-US" sz="2800" u="sng">
                <a:solidFill>
                  <a:srgbClr val="002060"/>
                </a:solidFill>
                <a:latin typeface="Arial"/>
                <a:ea typeface="Arial"/>
                <a:cs typeface="Arial"/>
                <a:sym typeface="Arial"/>
              </a:rPr>
              <a:t>Pre-Inaugural Meeting Outcomes</a:t>
            </a:r>
            <a:endParaRPr/>
          </a:p>
          <a:p>
            <a:pPr indent="-457200" lvl="0" marL="457200" marR="0" rtl="0" algn="l">
              <a:spcBef>
                <a:spcPts val="0"/>
              </a:spcBef>
              <a:spcAft>
                <a:spcPts val="0"/>
              </a:spcAft>
              <a:buClr>
                <a:schemeClr val="accent4"/>
              </a:buClr>
              <a:buSzPts val="2800"/>
              <a:buFont typeface="Arial"/>
              <a:buChar char="•"/>
            </a:pPr>
            <a:r>
              <a:rPr lang="en-US" sz="2800">
                <a:solidFill>
                  <a:schemeClr val="accent4"/>
                </a:solidFill>
                <a:latin typeface="Arial"/>
                <a:ea typeface="Arial"/>
                <a:cs typeface="Arial"/>
                <a:sym typeface="Arial"/>
              </a:rPr>
              <a:t>Confirm the Terms of Reference and Code of Conduct </a:t>
            </a:r>
            <a:endParaRPr/>
          </a:p>
          <a:p>
            <a:pPr indent="-457200" lvl="0" marL="457200" marR="0" rtl="0" algn="l">
              <a:spcBef>
                <a:spcPts val="0"/>
              </a:spcBef>
              <a:spcAft>
                <a:spcPts val="0"/>
              </a:spcAft>
              <a:buClr>
                <a:schemeClr val="accent4"/>
              </a:buClr>
              <a:buSzPts val="2800"/>
              <a:buFont typeface="Arial"/>
              <a:buChar char="•"/>
            </a:pPr>
            <a:r>
              <a:rPr lang="en-US" sz="2800">
                <a:solidFill>
                  <a:schemeClr val="accent4"/>
                </a:solidFill>
                <a:latin typeface="Arial"/>
                <a:ea typeface="Arial"/>
                <a:cs typeface="Arial"/>
                <a:sym typeface="Arial"/>
              </a:rPr>
              <a:t>Establish pre-inaugural family volunteers</a:t>
            </a:r>
            <a:endParaRPr/>
          </a:p>
          <a:p>
            <a:pPr indent="-457200" lvl="0" marL="457200" marR="0" rtl="0" algn="l">
              <a:spcBef>
                <a:spcPts val="0"/>
              </a:spcBef>
              <a:spcAft>
                <a:spcPts val="0"/>
              </a:spcAft>
              <a:buClr>
                <a:schemeClr val="accent4"/>
              </a:buClr>
              <a:buSzPts val="2800"/>
              <a:buFont typeface="Arial"/>
              <a:buChar char="•"/>
            </a:pPr>
            <a:r>
              <a:rPr lang="en-US" sz="2800">
                <a:solidFill>
                  <a:schemeClr val="accent4"/>
                </a:solidFill>
                <a:latin typeface="Arial"/>
                <a:ea typeface="Arial"/>
                <a:cs typeface="Arial"/>
                <a:sym typeface="Arial"/>
              </a:rPr>
              <a:t>Determine their roles</a:t>
            </a:r>
            <a:endParaRPr sz="2800">
              <a:solidFill>
                <a:srgbClr val="0070C0"/>
              </a:solidFill>
              <a:latin typeface="Arial"/>
              <a:ea typeface="Arial"/>
              <a:cs typeface="Arial"/>
              <a:sym typeface="Arial"/>
            </a:endParaRPr>
          </a:p>
          <a:p>
            <a:pPr indent="-457200" lvl="0" marL="457200" marR="0" rtl="0" algn="l">
              <a:spcBef>
                <a:spcPts val="0"/>
              </a:spcBef>
              <a:spcAft>
                <a:spcPts val="0"/>
              </a:spcAft>
              <a:buClr>
                <a:schemeClr val="accent4"/>
              </a:buClr>
              <a:buSzPts val="2800"/>
              <a:buFont typeface="Arial"/>
              <a:buChar char="•"/>
            </a:pPr>
            <a:r>
              <a:rPr lang="en-US" sz="2800">
                <a:solidFill>
                  <a:schemeClr val="accent4"/>
                </a:solidFill>
                <a:latin typeface="Arial"/>
                <a:ea typeface="Arial"/>
                <a:cs typeface="Arial"/>
                <a:sym typeface="Arial"/>
              </a:rPr>
              <a:t>Confirm the date for the first Family Council meeting</a:t>
            </a:r>
            <a:endParaRPr/>
          </a:p>
          <a:p>
            <a:pPr indent="-457200" lvl="0" marL="457200" marR="0" rtl="0" algn="l">
              <a:spcBef>
                <a:spcPts val="0"/>
              </a:spcBef>
              <a:spcAft>
                <a:spcPts val="0"/>
              </a:spcAft>
              <a:buClr>
                <a:schemeClr val="accent4"/>
              </a:buClr>
              <a:buSzPts val="2800"/>
              <a:buFont typeface="Arial"/>
              <a:buChar char="•"/>
            </a:pPr>
            <a:r>
              <a:rPr lang="en-US" sz="2800">
                <a:solidFill>
                  <a:schemeClr val="accent4"/>
                </a:solidFill>
                <a:latin typeface="Arial"/>
                <a:ea typeface="Arial"/>
                <a:cs typeface="Arial"/>
                <a:sym typeface="Arial"/>
              </a:rPr>
              <a:t>In person, Virtual or Hybrid?</a:t>
            </a:r>
            <a:endParaRPr/>
          </a:p>
          <a:p>
            <a:pPr indent="-457200" lvl="0" marL="457200" marR="0" rtl="0" algn="l">
              <a:spcBef>
                <a:spcPts val="0"/>
              </a:spcBef>
              <a:spcAft>
                <a:spcPts val="0"/>
              </a:spcAft>
              <a:buClr>
                <a:schemeClr val="accent4"/>
              </a:buClr>
              <a:buSzPts val="2800"/>
              <a:buFont typeface="Arial"/>
              <a:buChar char="•"/>
            </a:pPr>
            <a:r>
              <a:rPr lang="en-US" sz="2800">
                <a:solidFill>
                  <a:schemeClr val="accent4"/>
                </a:solidFill>
                <a:latin typeface="Arial"/>
                <a:ea typeface="Arial"/>
                <a:cs typeface="Arial"/>
                <a:sym typeface="Arial"/>
              </a:rPr>
              <a:t>Confirm distribution of family council notices and reminders</a:t>
            </a:r>
            <a:endParaRPr/>
          </a:p>
          <a:p>
            <a:pPr indent="-457200" lvl="0" marL="457200" marR="0" rtl="0" algn="l">
              <a:spcBef>
                <a:spcPts val="0"/>
              </a:spcBef>
              <a:spcAft>
                <a:spcPts val="0"/>
              </a:spcAft>
              <a:buClr>
                <a:schemeClr val="accent4"/>
              </a:buClr>
              <a:buSzPts val="2800"/>
              <a:buFont typeface="Arial"/>
              <a:buChar char="•"/>
            </a:pPr>
            <a:r>
              <a:rPr lang="en-US" sz="2800">
                <a:solidFill>
                  <a:schemeClr val="accent4"/>
                </a:solidFill>
                <a:latin typeface="Arial"/>
                <a:ea typeface="Arial"/>
                <a:cs typeface="Arial"/>
                <a:sym typeface="Arial"/>
              </a:rPr>
              <a:t>Ensure a family contact list </a:t>
            </a:r>
            <a:r>
              <a:rPr lang="en-US" sz="1800">
                <a:solidFill>
                  <a:schemeClr val="accent4"/>
                </a:solidFill>
                <a:latin typeface="Arial"/>
                <a:ea typeface="Arial"/>
                <a:cs typeface="Arial"/>
                <a:sym typeface="Arial"/>
              </a:rPr>
              <a:t>(important care home contacts for resident facing needs) </a:t>
            </a:r>
            <a:r>
              <a:rPr lang="en-US" sz="2800">
                <a:solidFill>
                  <a:schemeClr val="accent4"/>
                </a:solidFill>
                <a:latin typeface="Arial"/>
                <a:ea typeface="Arial"/>
                <a:cs typeface="Arial"/>
                <a:sym typeface="Arial"/>
              </a:rPr>
              <a:t>to be created </a:t>
            </a:r>
            <a:r>
              <a:rPr lang="en-US" sz="1800">
                <a:solidFill>
                  <a:schemeClr val="accent4"/>
                </a:solidFill>
                <a:latin typeface="Arial"/>
                <a:ea typeface="Arial"/>
                <a:cs typeface="Arial"/>
                <a:sym typeface="Arial"/>
              </a:rPr>
              <a:t>(if not already) </a:t>
            </a:r>
            <a:r>
              <a:rPr lang="en-US" sz="2800">
                <a:solidFill>
                  <a:schemeClr val="accent4"/>
                </a:solidFill>
                <a:latin typeface="Arial"/>
                <a:ea typeface="Arial"/>
                <a:cs typeface="Arial"/>
                <a:sym typeface="Arial"/>
              </a:rPr>
              <a:t>and distributed </a:t>
            </a:r>
            <a:br>
              <a:rPr lang="en-US" sz="2800">
                <a:solidFill>
                  <a:schemeClr val="accent4"/>
                </a:solidFill>
                <a:latin typeface="Arial"/>
                <a:ea typeface="Arial"/>
                <a:cs typeface="Arial"/>
                <a:sym typeface="Arial"/>
              </a:rPr>
            </a:br>
            <a:br>
              <a:rPr lang="en-US" sz="2800">
                <a:solidFill>
                  <a:schemeClr val="accent4"/>
                </a:solidFill>
                <a:latin typeface="Arial"/>
                <a:ea typeface="Arial"/>
                <a:cs typeface="Arial"/>
                <a:sym typeface="Arial"/>
              </a:rPr>
            </a:br>
            <a:endParaRPr sz="2800">
              <a:solidFill>
                <a:schemeClr val="dk1"/>
              </a:solidFill>
              <a:latin typeface="Arial"/>
              <a:ea typeface="Arial"/>
              <a:cs typeface="Arial"/>
              <a:sym typeface="Arial"/>
            </a:endParaRPr>
          </a:p>
        </p:txBody>
      </p:sp>
      <p:sp>
        <p:nvSpPr>
          <p:cNvPr id="163" name="Google Shape;163;p20"/>
          <p:cNvSpPr txBox="1"/>
          <p:nvPr>
            <p:ph idx="12" type="sldNum"/>
          </p:nvPr>
        </p:nvSpPr>
        <p:spPr>
          <a:xfrm>
            <a:off x="10096749" y="146191"/>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64" name="Google Shape;164;p20"/>
          <p:cNvSpPr txBox="1"/>
          <p:nvPr/>
        </p:nvSpPr>
        <p:spPr>
          <a:xfrm>
            <a:off x="2492967" y="146191"/>
            <a:ext cx="5152738" cy="135421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800">
                <a:solidFill>
                  <a:srgbClr val="002060"/>
                </a:solidFill>
                <a:latin typeface="Bell MT"/>
                <a:ea typeface="Bell MT"/>
                <a:cs typeface="Bell MT"/>
                <a:sym typeface="Bell MT"/>
              </a:rPr>
              <a:t> </a:t>
            </a:r>
            <a:r>
              <a:rPr b="1" lang="en-US" sz="3200">
                <a:solidFill>
                  <a:srgbClr val="002060"/>
                </a:solidFill>
                <a:latin typeface="Arial"/>
                <a:ea typeface="Arial"/>
                <a:cs typeface="Arial"/>
                <a:sym typeface="Arial"/>
              </a:rPr>
              <a:t>LTCH </a:t>
            </a:r>
            <a:br>
              <a:rPr b="1" lang="en-US" sz="3200">
                <a:solidFill>
                  <a:srgbClr val="002060"/>
                </a:solidFill>
                <a:latin typeface="Arial"/>
                <a:ea typeface="Arial"/>
                <a:cs typeface="Arial"/>
                <a:sym typeface="Arial"/>
              </a:rPr>
            </a:br>
            <a:r>
              <a:rPr b="1" lang="en-US" sz="3200">
                <a:solidFill>
                  <a:srgbClr val="0070C0"/>
                </a:solidFill>
                <a:latin typeface="Arial"/>
                <a:ea typeface="Arial"/>
                <a:cs typeface="Arial"/>
                <a:sym typeface="Arial"/>
              </a:rPr>
              <a:t>Family Council </a:t>
            </a:r>
            <a:endParaRPr/>
          </a:p>
          <a:p>
            <a:pPr indent="0" lvl="0" marL="0" marR="0" rtl="0" algn="l">
              <a:spcBef>
                <a:spcPts val="0"/>
              </a:spcBef>
              <a:spcAft>
                <a:spcPts val="0"/>
              </a:spcAft>
              <a:buNone/>
            </a:pPr>
            <a:r>
              <a:t/>
            </a:r>
            <a:endParaRPr sz="1800">
              <a:solidFill>
                <a:schemeClr val="dk1"/>
              </a:solidFill>
              <a:latin typeface="Trebuchet MS"/>
              <a:ea typeface="Trebuchet MS"/>
              <a:cs typeface="Trebuchet MS"/>
              <a:sym typeface="Trebuchet M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1"/>
          <p:cNvSpPr txBox="1"/>
          <p:nvPr/>
        </p:nvSpPr>
        <p:spPr>
          <a:xfrm>
            <a:off x="741837" y="1595021"/>
            <a:ext cx="10087192" cy="48320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800" u="sng">
                <a:solidFill>
                  <a:schemeClr val="dk1"/>
                </a:solidFill>
                <a:latin typeface="Arial"/>
                <a:ea typeface="Arial"/>
                <a:cs typeface="Arial"/>
                <a:sym typeface="Arial"/>
              </a:rPr>
              <a:t>Possible Discussion Points:</a:t>
            </a:r>
            <a:endParaRPr/>
          </a:p>
          <a:p>
            <a:pPr indent="0" lvl="0" marL="0" marR="0" rtl="0" algn="l">
              <a:spcBef>
                <a:spcPts val="0"/>
              </a:spcBef>
              <a:spcAft>
                <a:spcPts val="0"/>
              </a:spcAft>
              <a:buNone/>
            </a:pPr>
            <a:r>
              <a:rPr b="1" lang="en-US" sz="2800">
                <a:solidFill>
                  <a:srgbClr val="72A528"/>
                </a:solidFill>
                <a:latin typeface="Arial"/>
                <a:ea typeface="Arial"/>
                <a:cs typeface="Arial"/>
                <a:sym typeface="Arial"/>
              </a:rPr>
              <a:t>Education and promotion of Family Council</a:t>
            </a:r>
            <a:endParaRPr/>
          </a:p>
          <a:p>
            <a:pPr indent="0" lvl="0" marL="0" marR="0" rtl="0" algn="l">
              <a:spcBef>
                <a:spcPts val="0"/>
              </a:spcBef>
              <a:spcAft>
                <a:spcPts val="0"/>
              </a:spcAft>
              <a:buNone/>
            </a:pPr>
            <a:r>
              <a:rPr lang="en-US" sz="2800">
                <a:solidFill>
                  <a:srgbClr val="72A528"/>
                </a:solidFill>
                <a:latin typeface="Arial"/>
                <a:ea typeface="Arial"/>
                <a:cs typeface="Arial"/>
                <a:sym typeface="Arial"/>
              </a:rPr>
              <a:t>- Inclusion in LTCH newsletter?</a:t>
            </a:r>
            <a:br>
              <a:rPr lang="en-US" sz="2800">
                <a:solidFill>
                  <a:srgbClr val="72A528"/>
                </a:solidFill>
                <a:latin typeface="Arial"/>
                <a:ea typeface="Arial"/>
                <a:cs typeface="Arial"/>
                <a:sym typeface="Arial"/>
              </a:rPr>
            </a:br>
            <a:r>
              <a:rPr lang="en-US" sz="2800">
                <a:solidFill>
                  <a:srgbClr val="72A528"/>
                </a:solidFill>
                <a:latin typeface="Arial"/>
                <a:ea typeface="Arial"/>
                <a:cs typeface="Arial"/>
                <a:sym typeface="Arial"/>
              </a:rPr>
              <a:t>- Support printing of a pamphlet or rack card?</a:t>
            </a:r>
            <a:br>
              <a:rPr lang="en-US" sz="2800">
                <a:solidFill>
                  <a:srgbClr val="72A528"/>
                </a:solidFill>
                <a:latin typeface="Arial"/>
                <a:ea typeface="Arial"/>
                <a:cs typeface="Arial"/>
                <a:sym typeface="Arial"/>
              </a:rPr>
            </a:br>
            <a:r>
              <a:rPr lang="en-US" sz="2800">
                <a:solidFill>
                  <a:srgbClr val="72A528"/>
                </a:solidFill>
                <a:latin typeface="Arial"/>
                <a:ea typeface="Arial"/>
                <a:cs typeface="Arial"/>
                <a:sym typeface="Arial"/>
              </a:rPr>
              <a:t>- Bulletin boards,  elevator space, sign in desk locations?</a:t>
            </a:r>
            <a:br>
              <a:rPr lang="en-US" sz="2800">
                <a:solidFill>
                  <a:srgbClr val="72A528"/>
                </a:solidFill>
                <a:latin typeface="Arial"/>
                <a:ea typeface="Arial"/>
                <a:cs typeface="Arial"/>
                <a:sym typeface="Arial"/>
              </a:rPr>
            </a:br>
            <a:r>
              <a:rPr lang="en-US" sz="2800">
                <a:solidFill>
                  <a:srgbClr val="72A528"/>
                </a:solidFill>
                <a:latin typeface="Arial"/>
                <a:ea typeface="Arial"/>
                <a:cs typeface="Arial"/>
                <a:sym typeface="Arial"/>
              </a:rPr>
              <a:t>- Website Page?</a:t>
            </a:r>
            <a:br>
              <a:rPr lang="en-US" sz="2800">
                <a:solidFill>
                  <a:srgbClr val="72A528"/>
                </a:solidFill>
                <a:latin typeface="Arial"/>
                <a:ea typeface="Arial"/>
                <a:cs typeface="Arial"/>
                <a:sym typeface="Arial"/>
              </a:rPr>
            </a:br>
            <a:r>
              <a:rPr lang="en-US" sz="2800">
                <a:solidFill>
                  <a:srgbClr val="72A528"/>
                </a:solidFill>
                <a:latin typeface="Arial"/>
                <a:ea typeface="Arial"/>
                <a:cs typeface="Arial"/>
                <a:sym typeface="Arial"/>
              </a:rPr>
              <a:t>- Admission package </a:t>
            </a:r>
            <a:br>
              <a:rPr lang="en-US" sz="2800">
                <a:solidFill>
                  <a:srgbClr val="72A528"/>
                </a:solidFill>
                <a:latin typeface="Arial"/>
                <a:ea typeface="Arial"/>
                <a:cs typeface="Arial"/>
                <a:sym typeface="Arial"/>
              </a:rPr>
            </a:br>
            <a:r>
              <a:rPr lang="en-US" sz="2800">
                <a:solidFill>
                  <a:srgbClr val="72A528"/>
                </a:solidFill>
                <a:latin typeface="Arial"/>
                <a:ea typeface="Arial"/>
                <a:cs typeface="Arial"/>
                <a:sym typeface="Arial"/>
              </a:rPr>
              <a:t>- Place on every wing and every floor</a:t>
            </a:r>
            <a:br>
              <a:rPr lang="en-US" sz="2800">
                <a:solidFill>
                  <a:srgbClr val="72A528"/>
                </a:solidFill>
                <a:latin typeface="Arial"/>
                <a:ea typeface="Arial"/>
                <a:cs typeface="Arial"/>
                <a:sym typeface="Arial"/>
              </a:rPr>
            </a:br>
            <a:r>
              <a:rPr lang="en-US" sz="2800">
                <a:solidFill>
                  <a:srgbClr val="72A528"/>
                </a:solidFill>
                <a:latin typeface="Arial"/>
                <a:ea typeface="Arial"/>
                <a:cs typeface="Arial"/>
                <a:sym typeface="Arial"/>
              </a:rPr>
              <a:t>- Craft notice to families</a:t>
            </a:r>
            <a:br>
              <a:rPr lang="en-US" sz="2800">
                <a:solidFill>
                  <a:srgbClr val="72A528"/>
                </a:solidFill>
                <a:latin typeface="Arial"/>
                <a:ea typeface="Arial"/>
                <a:cs typeface="Arial"/>
                <a:sym typeface="Arial"/>
              </a:rPr>
            </a:br>
            <a:r>
              <a:rPr lang="en-US" sz="2800">
                <a:solidFill>
                  <a:srgbClr val="72A528"/>
                </a:solidFill>
                <a:latin typeface="Arial"/>
                <a:ea typeface="Arial"/>
                <a:cs typeface="Arial"/>
                <a:sym typeface="Arial"/>
              </a:rPr>
              <a:t>- Decide on meeting location and who does what</a:t>
            </a:r>
            <a:br>
              <a:rPr lang="en-US" sz="2800">
                <a:solidFill>
                  <a:schemeClr val="accent2"/>
                </a:solidFill>
                <a:latin typeface="Arial"/>
                <a:ea typeface="Arial"/>
                <a:cs typeface="Arial"/>
                <a:sym typeface="Arial"/>
              </a:rPr>
            </a:br>
            <a:endParaRPr sz="2800">
              <a:solidFill>
                <a:schemeClr val="dk1"/>
              </a:solidFill>
              <a:latin typeface="Arial"/>
              <a:ea typeface="Arial"/>
              <a:cs typeface="Arial"/>
              <a:sym typeface="Arial"/>
            </a:endParaRPr>
          </a:p>
        </p:txBody>
      </p:sp>
      <p:sp>
        <p:nvSpPr>
          <p:cNvPr id="170" name="Google Shape;170;p21"/>
          <p:cNvSpPr txBox="1"/>
          <p:nvPr>
            <p:ph idx="12" type="sldNum"/>
          </p:nvPr>
        </p:nvSpPr>
        <p:spPr>
          <a:xfrm>
            <a:off x="10096749" y="146191"/>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1" name="Google Shape;171;p21"/>
          <p:cNvSpPr txBox="1"/>
          <p:nvPr/>
        </p:nvSpPr>
        <p:spPr>
          <a:xfrm>
            <a:off x="2250597" y="320708"/>
            <a:ext cx="5152738" cy="135421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002060"/>
                </a:solidFill>
                <a:latin typeface="Arial"/>
                <a:ea typeface="Arial"/>
                <a:cs typeface="Arial"/>
                <a:sym typeface="Arial"/>
              </a:rPr>
              <a:t> LTCH </a:t>
            </a:r>
            <a:br>
              <a:rPr b="1" lang="en-US" sz="3200">
                <a:solidFill>
                  <a:srgbClr val="002060"/>
                </a:solidFill>
                <a:latin typeface="Arial"/>
                <a:ea typeface="Arial"/>
                <a:cs typeface="Arial"/>
                <a:sym typeface="Arial"/>
              </a:rPr>
            </a:br>
            <a:r>
              <a:rPr b="1" lang="en-US" sz="3200">
                <a:solidFill>
                  <a:srgbClr val="0070C0"/>
                </a:solidFill>
                <a:latin typeface="Arial"/>
                <a:ea typeface="Arial"/>
                <a:cs typeface="Arial"/>
                <a:sym typeface="Arial"/>
              </a:rPr>
              <a:t>Family Council </a:t>
            </a:r>
            <a:endParaRPr/>
          </a:p>
          <a:p>
            <a:pPr indent="0" lvl="0" marL="0" marR="0" rtl="0" algn="l">
              <a:spcBef>
                <a:spcPts val="0"/>
              </a:spcBef>
              <a:spcAft>
                <a:spcPts val="0"/>
              </a:spcAft>
              <a:buNone/>
            </a:pPr>
            <a:r>
              <a:t/>
            </a:r>
            <a:endParaRPr sz="1800">
              <a:solidFill>
                <a:schemeClr val="dk1"/>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2"/>
          <p:cNvSpPr txBox="1"/>
          <p:nvPr/>
        </p:nvSpPr>
        <p:spPr>
          <a:xfrm>
            <a:off x="741837" y="1595021"/>
            <a:ext cx="10087192" cy="483209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rgbClr val="226292"/>
                </a:solidFill>
                <a:latin typeface="Arial"/>
                <a:ea typeface="Arial"/>
                <a:cs typeface="Arial"/>
                <a:sym typeface="Arial"/>
              </a:rPr>
              <a:t>Next 3 slides are to support staff in learning about family councils.</a:t>
            </a:r>
            <a:br>
              <a:rPr lang="en-US" sz="2800">
                <a:solidFill>
                  <a:srgbClr val="226292"/>
                </a:solidFill>
                <a:latin typeface="Arial"/>
                <a:ea typeface="Arial"/>
                <a:cs typeface="Arial"/>
                <a:sym typeface="Arial"/>
              </a:rPr>
            </a:br>
            <a:endParaRPr sz="2800">
              <a:solidFill>
                <a:srgbClr val="226292"/>
              </a:solidFill>
              <a:latin typeface="Arial"/>
              <a:ea typeface="Arial"/>
              <a:cs typeface="Arial"/>
              <a:sym typeface="Arial"/>
            </a:endParaRPr>
          </a:p>
          <a:p>
            <a:pPr indent="0" lvl="0" marL="0" marR="0" rtl="0" algn="l">
              <a:spcBef>
                <a:spcPts val="0"/>
              </a:spcBef>
              <a:spcAft>
                <a:spcPts val="0"/>
              </a:spcAft>
              <a:buNone/>
            </a:pPr>
            <a:r>
              <a:rPr lang="en-US" sz="2800">
                <a:solidFill>
                  <a:srgbClr val="226292"/>
                </a:solidFill>
                <a:latin typeface="Arial"/>
                <a:ea typeface="Arial"/>
                <a:cs typeface="Arial"/>
                <a:sym typeface="Arial"/>
              </a:rPr>
              <a:t>If this is the first time a family council has been formed at XYZ Care Home, it is important to share who we are and what we do to ensure they have an opportunity to learn, ask questions and form a relationship with the council for the common good od resident quality of life.</a:t>
            </a:r>
            <a:br>
              <a:rPr lang="en-US" sz="2800">
                <a:solidFill>
                  <a:srgbClr val="226292"/>
                </a:solidFill>
                <a:latin typeface="Arial"/>
                <a:ea typeface="Arial"/>
                <a:cs typeface="Arial"/>
                <a:sym typeface="Arial"/>
              </a:rPr>
            </a:br>
            <a:br>
              <a:rPr lang="en-US" sz="2800">
                <a:solidFill>
                  <a:srgbClr val="226292"/>
                </a:solidFill>
                <a:latin typeface="Arial"/>
                <a:ea typeface="Arial"/>
                <a:cs typeface="Arial"/>
                <a:sym typeface="Arial"/>
              </a:rPr>
            </a:br>
            <a:r>
              <a:rPr lang="en-US" sz="2800">
                <a:solidFill>
                  <a:srgbClr val="226292"/>
                </a:solidFill>
                <a:latin typeface="Arial"/>
                <a:ea typeface="Arial"/>
                <a:cs typeface="Arial"/>
                <a:sym typeface="Arial"/>
              </a:rPr>
              <a:t>This pre-inaugural meeting welcomes staff and management in the final process of confirm council details.</a:t>
            </a:r>
            <a:endParaRPr/>
          </a:p>
        </p:txBody>
      </p:sp>
      <p:sp>
        <p:nvSpPr>
          <p:cNvPr id="177" name="Google Shape;177;p22"/>
          <p:cNvSpPr txBox="1"/>
          <p:nvPr>
            <p:ph idx="12" type="sldNum"/>
          </p:nvPr>
        </p:nvSpPr>
        <p:spPr>
          <a:xfrm>
            <a:off x="10096749" y="146191"/>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
        <p:nvSpPr>
          <p:cNvPr id="178" name="Google Shape;178;p22"/>
          <p:cNvSpPr txBox="1"/>
          <p:nvPr/>
        </p:nvSpPr>
        <p:spPr>
          <a:xfrm>
            <a:off x="2548052" y="146191"/>
            <a:ext cx="5152738" cy="135421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3200">
                <a:solidFill>
                  <a:srgbClr val="002060"/>
                </a:solidFill>
                <a:latin typeface="Arial"/>
                <a:ea typeface="Arial"/>
                <a:cs typeface="Arial"/>
                <a:sym typeface="Arial"/>
              </a:rPr>
              <a:t> LTCH </a:t>
            </a:r>
            <a:br>
              <a:rPr b="1" lang="en-US" sz="3200">
                <a:solidFill>
                  <a:srgbClr val="002060"/>
                </a:solidFill>
                <a:latin typeface="Arial"/>
                <a:ea typeface="Arial"/>
                <a:cs typeface="Arial"/>
                <a:sym typeface="Arial"/>
              </a:rPr>
            </a:br>
            <a:r>
              <a:rPr b="1" lang="en-US" sz="3200">
                <a:solidFill>
                  <a:srgbClr val="0070C0"/>
                </a:solidFill>
                <a:latin typeface="Arial"/>
                <a:ea typeface="Arial"/>
                <a:cs typeface="Arial"/>
                <a:sym typeface="Arial"/>
              </a:rPr>
              <a:t>Family Council </a:t>
            </a:r>
            <a:endParaRPr/>
          </a:p>
          <a:p>
            <a:pPr indent="0" lvl="0" marL="0" marR="0" rtl="0" algn="l">
              <a:spcBef>
                <a:spcPts val="0"/>
              </a:spcBef>
              <a:spcAft>
                <a:spcPts val="0"/>
              </a:spcAft>
              <a:buNone/>
            </a:pPr>
            <a:r>
              <a:t/>
            </a:r>
            <a:endParaRPr sz="1800">
              <a:solidFill>
                <a:schemeClr val="dk1"/>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pic>
        <p:nvPicPr>
          <p:cNvPr id="184" name="Google Shape;184;p23"/>
          <p:cNvPicPr preferRelativeResize="0"/>
          <p:nvPr/>
        </p:nvPicPr>
        <p:blipFill rotWithShape="1">
          <a:blip r:embed="rId3">
            <a:alphaModFix/>
          </a:blip>
          <a:srcRect b="0" l="0" r="0" t="0"/>
          <a:stretch/>
        </p:blipFill>
        <p:spPr>
          <a:xfrm>
            <a:off x="340365" y="279853"/>
            <a:ext cx="4927600" cy="1651000"/>
          </a:xfrm>
          <a:prstGeom prst="rect">
            <a:avLst/>
          </a:prstGeom>
          <a:noFill/>
          <a:ln>
            <a:noFill/>
          </a:ln>
        </p:spPr>
      </p:pic>
      <p:sp>
        <p:nvSpPr>
          <p:cNvPr id="185" name="Google Shape;185;p23"/>
          <p:cNvSpPr txBox="1"/>
          <p:nvPr/>
        </p:nvSpPr>
        <p:spPr>
          <a:xfrm>
            <a:off x="236667" y="2441985"/>
            <a:ext cx="9982989" cy="1661993"/>
          </a:xfrm>
          <a:prstGeom prst="rect">
            <a:avLst/>
          </a:prstGeom>
          <a:noFill/>
          <a:ln>
            <a:noFill/>
          </a:ln>
        </p:spPr>
        <p:txBody>
          <a:bodyPr anchorCtr="0" anchor="t" bIns="45700" lIns="91425" spcFirstLastPara="1" rIns="91425" wrap="square" tIns="45700">
            <a:spAutoFit/>
          </a:bodyPr>
          <a:lstStyle/>
          <a:p>
            <a:pPr indent="-196596" lvl="0" marL="196596" marR="297180" rtl="0" algn="l">
              <a:spcBef>
                <a:spcPts val="0"/>
              </a:spcBef>
              <a:spcAft>
                <a:spcPts val="0"/>
              </a:spcAft>
              <a:buNone/>
            </a:pPr>
            <a:r>
              <a:rPr b="1" i="0" lang="en-US" sz="2400" u="sng" strike="noStrike">
                <a:solidFill>
                  <a:schemeClr val="hlink"/>
                </a:solidFill>
                <a:latin typeface="Calibri"/>
                <a:ea typeface="Calibri"/>
                <a:cs typeface="Calibri"/>
                <a:sym typeface="Calibri"/>
                <a:hlinkClick r:id="rId4"/>
              </a:rPr>
              <a:t>Family Council is defined </a:t>
            </a:r>
            <a:r>
              <a:rPr b="1" i="0" lang="en-US" sz="2400" u="none" strike="noStrike">
                <a:solidFill>
                  <a:srgbClr val="002060"/>
                </a:solidFill>
                <a:latin typeface="Calibri"/>
                <a:ea typeface="Calibri"/>
                <a:cs typeface="Calibri"/>
                <a:sym typeface="Calibri"/>
              </a:rPr>
              <a:t>as an organized,  self-led, self-determining, </a:t>
            </a:r>
            <a:endParaRPr/>
          </a:p>
          <a:p>
            <a:pPr indent="-196596" lvl="0" marL="196596" marR="297180" rtl="0" algn="l">
              <a:spcBef>
                <a:spcPts val="0"/>
              </a:spcBef>
              <a:spcAft>
                <a:spcPts val="0"/>
              </a:spcAft>
              <a:buNone/>
            </a:pPr>
            <a:r>
              <a:rPr b="1" i="0" lang="en-US" sz="2400" u="none" strike="noStrike">
                <a:solidFill>
                  <a:srgbClr val="002060"/>
                </a:solidFill>
                <a:latin typeface="Calibri"/>
                <a:ea typeface="Calibri"/>
                <a:cs typeface="Calibri"/>
                <a:sym typeface="Calibri"/>
              </a:rPr>
              <a:t>democratic group made up of  people, representing residents in care who: </a:t>
            </a:r>
            <a:endParaRPr b="1" i="0" sz="2400" u="none" strike="noStrike">
              <a:solidFill>
                <a:srgbClr val="002060"/>
              </a:solidFill>
              <a:latin typeface="Trebuchet MS"/>
              <a:ea typeface="Trebuchet MS"/>
              <a:cs typeface="Trebuchet MS"/>
              <a:sym typeface="Trebuchet MS"/>
            </a:endParaRPr>
          </a:p>
          <a:p>
            <a:pPr indent="0" lvl="0" marL="0" marR="0" rtl="0" algn="l">
              <a:spcBef>
                <a:spcPts val="0"/>
              </a:spcBef>
              <a:spcAft>
                <a:spcPts val="0"/>
              </a:spcAft>
              <a:buNone/>
            </a:pPr>
            <a:br>
              <a:rPr lang="en-US" sz="1800">
                <a:solidFill>
                  <a:srgbClr val="002060"/>
                </a:solidFill>
                <a:latin typeface="Trebuchet MS"/>
                <a:ea typeface="Trebuchet MS"/>
                <a:cs typeface="Trebuchet MS"/>
                <a:sym typeface="Trebuchet MS"/>
              </a:rPr>
            </a:br>
            <a:br>
              <a:rPr lang="en-US" sz="1800">
                <a:solidFill>
                  <a:srgbClr val="002060"/>
                </a:solidFill>
                <a:latin typeface="Trebuchet MS"/>
                <a:ea typeface="Trebuchet MS"/>
                <a:cs typeface="Trebuchet MS"/>
                <a:sym typeface="Trebuchet MS"/>
              </a:rPr>
            </a:br>
            <a:endParaRPr sz="1800">
              <a:solidFill>
                <a:srgbClr val="002060"/>
              </a:solidFill>
              <a:latin typeface="Trebuchet MS"/>
              <a:ea typeface="Trebuchet MS"/>
              <a:cs typeface="Trebuchet MS"/>
              <a:sym typeface="Trebuchet MS"/>
            </a:endParaRPr>
          </a:p>
        </p:txBody>
      </p:sp>
      <p:sp>
        <p:nvSpPr>
          <p:cNvPr id="186" name="Google Shape;186;p23"/>
          <p:cNvSpPr/>
          <p:nvPr/>
        </p:nvSpPr>
        <p:spPr>
          <a:xfrm>
            <a:off x="340365" y="3429000"/>
            <a:ext cx="9025667" cy="3847207"/>
          </a:xfrm>
          <a:prstGeom prst="rect">
            <a:avLst/>
          </a:prstGeom>
          <a:noFill/>
          <a:ln>
            <a:noFill/>
          </a:ln>
        </p:spPr>
        <p:txBody>
          <a:bodyPr anchorCtr="0" anchor="ctr" bIns="45700" lIns="91425" spcFirstLastPara="1" rIns="91425" wrap="square" tIns="45700">
            <a:noAutofit/>
          </a:bodyPr>
          <a:lstStyle/>
          <a:p>
            <a:pPr indent="-457200" lvl="0" marL="457200" marR="0" rtl="0" algn="l">
              <a:lnSpc>
                <a:spcPct val="100000"/>
              </a:lnSpc>
              <a:spcBef>
                <a:spcPts val="0"/>
              </a:spcBef>
              <a:spcAft>
                <a:spcPts val="0"/>
              </a:spcAft>
              <a:buClr>
                <a:srgbClr val="0070C0"/>
              </a:buClr>
              <a:buSzPts val="2800"/>
              <a:buFont typeface="Arial"/>
              <a:buChar char="•"/>
            </a:pPr>
            <a:r>
              <a:rPr i="0" lang="en-US" sz="2800" u="none" cap="none" strike="noStrike">
                <a:solidFill>
                  <a:srgbClr val="0070C0"/>
                </a:solidFill>
                <a:latin typeface="Calibri"/>
                <a:ea typeface="Calibri"/>
                <a:cs typeface="Calibri"/>
                <a:sym typeface="Calibri"/>
              </a:rPr>
              <a:t>Meet regularly to contribute to the ongoing  improvement of care and quality of life of the residents and</a:t>
            </a:r>
            <a:r>
              <a:rPr i="0" lang="en-US" sz="2800" u="none" cap="none" strike="noStrike">
                <a:solidFill>
                  <a:srgbClr val="0070C0"/>
                </a:solidFill>
                <a:latin typeface="Trebuchet MS"/>
                <a:ea typeface="Trebuchet MS"/>
                <a:cs typeface="Trebuchet MS"/>
                <a:sym typeface="Trebuchet MS"/>
              </a:rPr>
              <a:t>   </a:t>
            </a:r>
            <a:endParaRPr/>
          </a:p>
          <a:p>
            <a:pPr indent="0" lvl="0" marL="0" marR="0" rtl="0" algn="l">
              <a:lnSpc>
                <a:spcPct val="100000"/>
              </a:lnSpc>
              <a:spcBef>
                <a:spcPts val="0"/>
              </a:spcBef>
              <a:spcAft>
                <a:spcPts val="0"/>
              </a:spcAft>
              <a:buNone/>
            </a:pPr>
            <a:r>
              <a:t/>
            </a:r>
            <a:endParaRPr i="0" sz="2800" u="none" cap="none" strike="noStrike">
              <a:solidFill>
                <a:srgbClr val="0070C0"/>
              </a:solidFill>
              <a:latin typeface="Trebuchet MS"/>
              <a:ea typeface="Trebuchet MS"/>
              <a:cs typeface="Trebuchet MS"/>
              <a:sym typeface="Trebuchet MS"/>
            </a:endParaRPr>
          </a:p>
          <a:p>
            <a:pPr indent="-457200" lvl="0" marL="457200" marR="0" rtl="0" algn="l">
              <a:lnSpc>
                <a:spcPct val="100000"/>
              </a:lnSpc>
              <a:spcBef>
                <a:spcPts val="0"/>
              </a:spcBef>
              <a:spcAft>
                <a:spcPts val="0"/>
              </a:spcAft>
              <a:buClr>
                <a:srgbClr val="0070C0"/>
              </a:buClr>
              <a:buSzPts val="2800"/>
              <a:buFont typeface="Arial"/>
              <a:buChar char="•"/>
            </a:pPr>
            <a:r>
              <a:rPr i="0" lang="en-US" sz="2800" u="none" cap="none" strike="noStrike">
                <a:solidFill>
                  <a:srgbClr val="0070C0"/>
                </a:solidFill>
                <a:latin typeface="Calibri"/>
                <a:ea typeface="Calibri"/>
                <a:cs typeface="Calibri"/>
                <a:sym typeface="Calibri"/>
              </a:rPr>
              <a:t>Collaborate with care home leadership, who provides Family Council with a voice in decision making that affects families and residents.  </a:t>
            </a:r>
            <a:endParaRPr i="0" sz="2800" u="none" cap="none" strike="noStrike">
              <a:solidFill>
                <a:srgbClr val="0070C0"/>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dk1"/>
              </a:buClr>
              <a:buSzPts val="2400"/>
              <a:buFont typeface="Arial"/>
              <a:buNone/>
            </a:pPr>
            <a:br>
              <a:rPr b="1" i="0" lang="en-US" sz="2400" u="none" cap="none" strike="noStrike">
                <a:solidFill>
                  <a:schemeClr val="dk1"/>
                </a:solidFill>
                <a:latin typeface="Arial"/>
                <a:ea typeface="Arial"/>
                <a:cs typeface="Arial"/>
                <a:sym typeface="Arial"/>
              </a:rPr>
            </a:br>
            <a:br>
              <a:rPr b="1" i="0" lang="en-US" sz="1200" u="none" cap="none" strike="noStrike">
                <a:solidFill>
                  <a:schemeClr val="dk1"/>
                </a:solidFill>
                <a:latin typeface="Arial"/>
                <a:ea typeface="Arial"/>
                <a:cs typeface="Arial"/>
                <a:sym typeface="Arial"/>
              </a:rPr>
            </a:br>
            <a:endParaRPr b="1" i="0" sz="1200" u="none" cap="none" strike="noStrike">
              <a:solidFill>
                <a:schemeClr val="dk1"/>
              </a:solidFill>
              <a:latin typeface="Arial"/>
              <a:ea typeface="Arial"/>
              <a:cs typeface="Arial"/>
              <a:sym typeface="Arial"/>
            </a:endParaRPr>
          </a:p>
        </p:txBody>
      </p:sp>
      <p:pic>
        <p:nvPicPr>
          <p:cNvPr id="187" name="Google Shape;187;p23"/>
          <p:cNvPicPr preferRelativeResize="0"/>
          <p:nvPr/>
        </p:nvPicPr>
        <p:blipFill rotWithShape="1">
          <a:blip r:embed="rId5">
            <a:alphaModFix/>
          </a:blip>
          <a:srcRect b="0" l="0" r="0" t="0"/>
          <a:stretch/>
        </p:blipFill>
        <p:spPr>
          <a:xfrm>
            <a:off x="5709325" y="187581"/>
            <a:ext cx="2946400" cy="1943100"/>
          </a:xfrm>
          <a:prstGeom prst="rect">
            <a:avLst/>
          </a:prstGeom>
          <a:noFill/>
          <a:ln>
            <a:noFill/>
          </a:ln>
        </p:spPr>
      </p:pic>
      <p:sp>
        <p:nvSpPr>
          <p:cNvPr id="188" name="Google Shape;188;p23"/>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4"/>
          <p:cNvSpPr/>
          <p:nvPr/>
        </p:nvSpPr>
        <p:spPr>
          <a:xfrm>
            <a:off x="170381" y="1210045"/>
            <a:ext cx="10352962" cy="6524863"/>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Trebuchet MS"/>
              <a:buNone/>
            </a:pPr>
            <a:r>
              <a:rPr b="0" i="0" lang="en-US" sz="1800" u="none" cap="none" strike="noStrike">
                <a:solidFill>
                  <a:srgbClr val="000000"/>
                </a:solidFill>
                <a:latin typeface="Trebuchet MS"/>
                <a:ea typeface="Trebuchet MS"/>
                <a:cs typeface="Trebuchet MS"/>
                <a:sym typeface="Trebuchet MS"/>
              </a:rPr>
              <a:t>         </a:t>
            </a:r>
            <a:r>
              <a:rPr b="0" i="0" lang="en-US" sz="1800" u="none" cap="none" strike="noStrike">
                <a:solidFill>
                  <a:srgbClr val="000000"/>
                </a:solidFill>
                <a:latin typeface="Calibri"/>
                <a:ea typeface="Calibri"/>
                <a:cs typeface="Calibri"/>
                <a:sym typeface="Calibri"/>
              </a:rPr>
              <a:t>● </a:t>
            </a:r>
            <a:r>
              <a:rPr i="0" lang="en-US" sz="2800" u="none" cap="none" strike="noStrike">
                <a:solidFill>
                  <a:srgbClr val="002060"/>
                </a:solidFill>
                <a:latin typeface="Calibri"/>
                <a:ea typeface="Calibri"/>
                <a:cs typeface="Calibri"/>
                <a:sym typeface="Calibri"/>
              </a:rPr>
              <a:t>Encourage and offer support </a:t>
            </a:r>
            <a:r>
              <a:rPr i="0" lang="en-US" sz="2800" u="none" cap="none" strike="noStrike">
                <a:solidFill>
                  <a:srgbClr val="0070C0"/>
                </a:solidFill>
                <a:latin typeface="Calibri"/>
                <a:ea typeface="Calibri"/>
                <a:cs typeface="Calibri"/>
                <a:sym typeface="Calibri"/>
              </a:rPr>
              <a:t>for one another; reducing sense of </a:t>
            </a:r>
            <a:br>
              <a:rPr i="0" lang="en-US" sz="2800" u="none" cap="none" strike="noStrike">
                <a:solidFill>
                  <a:srgbClr val="0070C0"/>
                </a:solidFill>
                <a:latin typeface="Calibri"/>
                <a:ea typeface="Calibri"/>
                <a:cs typeface="Calibri"/>
                <a:sym typeface="Calibri"/>
              </a:rPr>
            </a:br>
            <a:r>
              <a:rPr i="0" lang="en-US" sz="2800" u="none" cap="none" strike="noStrike">
                <a:solidFill>
                  <a:srgbClr val="0070C0"/>
                </a:solidFill>
                <a:latin typeface="Calibri"/>
                <a:ea typeface="Calibri"/>
                <a:cs typeface="Calibri"/>
                <a:sym typeface="Calibri"/>
              </a:rPr>
              <a:t>isolation, helplessness, frustration;</a:t>
            </a:r>
            <a:br>
              <a:rPr i="0" lang="en-US" sz="2800" u="none" cap="none" strike="noStrike">
                <a:solidFill>
                  <a:srgbClr val="002060"/>
                </a:solidFill>
                <a:latin typeface="Calibri"/>
                <a:ea typeface="Calibri"/>
                <a:cs typeface="Calibri"/>
                <a:sym typeface="Calibri"/>
              </a:rPr>
            </a:br>
            <a:endParaRPr i="0" sz="2800" u="none" cap="none" strike="noStrike">
              <a:solidFill>
                <a:srgbClr val="002060"/>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2060"/>
              </a:buClr>
              <a:buSzPts val="2800"/>
              <a:buFont typeface="Arial"/>
              <a:buNone/>
            </a:pPr>
            <a:r>
              <a:rPr i="0" lang="en-US" sz="2800" u="none" cap="none" strike="noStrike">
                <a:solidFill>
                  <a:srgbClr val="002060"/>
                </a:solidFill>
                <a:latin typeface="Arial"/>
                <a:ea typeface="Arial"/>
                <a:cs typeface="Arial"/>
                <a:sym typeface="Arial"/>
              </a:rPr>
              <a:t>• </a:t>
            </a:r>
            <a:r>
              <a:rPr i="0" lang="en-US" sz="2800" u="none" cap="none" strike="noStrike">
                <a:solidFill>
                  <a:srgbClr val="002060"/>
                </a:solidFill>
                <a:latin typeface="Calibri"/>
                <a:ea typeface="Calibri"/>
                <a:cs typeface="Calibri"/>
                <a:sym typeface="Calibri"/>
              </a:rPr>
              <a:t>Deepen relationships </a:t>
            </a:r>
            <a:r>
              <a:rPr i="0" lang="en-US" sz="2800" u="none" cap="none" strike="noStrike">
                <a:solidFill>
                  <a:srgbClr val="0070C0"/>
                </a:solidFill>
                <a:latin typeface="Calibri"/>
                <a:ea typeface="Calibri"/>
                <a:cs typeface="Calibri"/>
                <a:sym typeface="Calibri"/>
              </a:rPr>
              <a:t>between resident, family, and Staff </a:t>
            </a:r>
            <a:br>
              <a:rPr i="0" lang="en-US" sz="2800" u="none" cap="none" strike="noStrike">
                <a:solidFill>
                  <a:srgbClr val="0070C0"/>
                </a:solidFill>
                <a:latin typeface="Calibri"/>
                <a:ea typeface="Calibri"/>
                <a:cs typeface="Calibri"/>
                <a:sym typeface="Calibri"/>
              </a:rPr>
            </a:br>
            <a:r>
              <a:rPr i="0" lang="en-US" sz="2800" u="none" cap="none" strike="noStrike">
                <a:solidFill>
                  <a:srgbClr val="0070C0"/>
                </a:solidFill>
                <a:latin typeface="Calibri"/>
                <a:ea typeface="Calibri"/>
                <a:cs typeface="Calibri"/>
                <a:sym typeface="Calibri"/>
              </a:rPr>
              <a:t>by fostering mutual understanding and collaborative conversation</a:t>
            </a:r>
            <a:r>
              <a:rPr i="0" lang="en-US" sz="2800" u="none" cap="none" strike="noStrike">
                <a:solidFill>
                  <a:srgbClr val="002060"/>
                </a:solidFill>
                <a:latin typeface="Calibri"/>
                <a:ea typeface="Calibri"/>
                <a:cs typeface="Calibri"/>
                <a:sym typeface="Calibri"/>
              </a:rPr>
              <a:t>; </a:t>
            </a:r>
            <a:endParaRPr/>
          </a:p>
          <a:p>
            <a:pPr indent="0" lvl="0" marL="0" marR="0" rtl="0" algn="l">
              <a:lnSpc>
                <a:spcPct val="100000"/>
              </a:lnSpc>
              <a:spcBef>
                <a:spcPts val="0"/>
              </a:spcBef>
              <a:spcAft>
                <a:spcPts val="0"/>
              </a:spcAft>
              <a:buClr>
                <a:schemeClr val="dk1"/>
              </a:buClr>
              <a:buSzPts val="2800"/>
              <a:buFont typeface="Trebuchet MS"/>
              <a:buNone/>
            </a:pPr>
            <a:r>
              <a:t/>
            </a:r>
            <a:endParaRPr i="0" sz="2800" u="none" cap="none" strike="noStrike">
              <a:solidFill>
                <a:srgbClr val="002060"/>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2060"/>
              </a:buClr>
              <a:buSzPts val="2800"/>
              <a:buFont typeface="Arial"/>
              <a:buNone/>
            </a:pPr>
            <a:r>
              <a:rPr i="0" lang="en-US" sz="2800" u="none" cap="none" strike="noStrike">
                <a:solidFill>
                  <a:srgbClr val="002060"/>
                </a:solidFill>
                <a:latin typeface="Arial"/>
                <a:ea typeface="Arial"/>
                <a:cs typeface="Arial"/>
                <a:sym typeface="Arial"/>
              </a:rPr>
              <a:t>• </a:t>
            </a:r>
            <a:r>
              <a:rPr i="0" lang="en-US" sz="2800" u="none" cap="none" strike="noStrike">
                <a:solidFill>
                  <a:srgbClr val="002060"/>
                </a:solidFill>
                <a:latin typeface="Calibri"/>
                <a:ea typeface="Calibri"/>
                <a:cs typeface="Calibri"/>
                <a:sym typeface="Calibri"/>
              </a:rPr>
              <a:t>Problem Solve: </a:t>
            </a:r>
            <a:r>
              <a:rPr i="0" lang="en-US" sz="2800" u="none" cap="none" strike="noStrike">
                <a:solidFill>
                  <a:srgbClr val="0070C0"/>
                </a:solidFill>
                <a:latin typeface="Calibri"/>
                <a:ea typeface="Calibri"/>
                <a:cs typeface="Calibri"/>
                <a:sym typeface="Calibri"/>
              </a:rPr>
              <a:t>Identify issues and celebrate  successes; advocate </a:t>
            </a:r>
            <a:br>
              <a:rPr i="0" lang="en-US" sz="2800" u="none" cap="none" strike="noStrike">
                <a:solidFill>
                  <a:srgbClr val="0070C0"/>
                </a:solidFill>
                <a:latin typeface="Calibri"/>
                <a:ea typeface="Calibri"/>
                <a:cs typeface="Calibri"/>
                <a:sym typeface="Calibri"/>
              </a:rPr>
            </a:br>
            <a:r>
              <a:rPr i="0" lang="en-US" sz="2800" u="none" cap="none" strike="noStrike">
                <a:solidFill>
                  <a:srgbClr val="0070C0"/>
                </a:solidFill>
                <a:latin typeface="Calibri"/>
                <a:ea typeface="Calibri"/>
                <a:cs typeface="Calibri"/>
                <a:sym typeface="Calibri"/>
              </a:rPr>
              <a:t>for continuous improvement </a:t>
            </a:r>
            <a:r>
              <a:rPr lang="en-US" sz="2800">
                <a:solidFill>
                  <a:srgbClr val="0070C0"/>
                </a:solidFill>
                <a:latin typeface="Calibri"/>
                <a:ea typeface="Calibri"/>
                <a:cs typeface="Calibri"/>
                <a:sym typeface="Calibri"/>
              </a:rPr>
              <a:t>in quality of life;</a:t>
            </a:r>
            <a:r>
              <a:rPr i="0" lang="en-US" sz="2800" u="none" cap="none" strike="noStrike">
                <a:solidFill>
                  <a:srgbClr val="0070C0"/>
                </a:solidFill>
                <a:latin typeface="Calibri"/>
                <a:ea typeface="Calibri"/>
                <a:cs typeface="Calibri"/>
                <a:sym typeface="Calibri"/>
              </a:rPr>
              <a:t> </a:t>
            </a:r>
            <a:endParaRPr/>
          </a:p>
          <a:p>
            <a:pPr indent="0" lvl="0" marL="0" marR="0" rtl="0" algn="l">
              <a:lnSpc>
                <a:spcPct val="100000"/>
              </a:lnSpc>
              <a:spcBef>
                <a:spcPts val="0"/>
              </a:spcBef>
              <a:spcAft>
                <a:spcPts val="0"/>
              </a:spcAft>
              <a:buClr>
                <a:schemeClr val="dk1"/>
              </a:buClr>
              <a:buSzPts val="2800"/>
              <a:buFont typeface="Trebuchet MS"/>
              <a:buNone/>
            </a:pPr>
            <a:r>
              <a:t/>
            </a:r>
            <a:endParaRPr i="0" sz="2800" u="none" cap="none" strike="noStrike">
              <a:solidFill>
                <a:srgbClr val="002060"/>
              </a:solidFill>
              <a:latin typeface="Trebuchet MS"/>
              <a:ea typeface="Trebuchet MS"/>
              <a:cs typeface="Trebuchet MS"/>
              <a:sym typeface="Trebuchet MS"/>
            </a:endParaRPr>
          </a:p>
          <a:p>
            <a:pPr indent="0" lvl="0" marL="0" marR="0" rtl="0" algn="l">
              <a:lnSpc>
                <a:spcPct val="100000"/>
              </a:lnSpc>
              <a:spcBef>
                <a:spcPts val="0"/>
              </a:spcBef>
              <a:spcAft>
                <a:spcPts val="0"/>
              </a:spcAft>
              <a:buClr>
                <a:srgbClr val="002060"/>
              </a:buClr>
              <a:buSzPts val="2800"/>
              <a:buFont typeface="Arial"/>
              <a:buNone/>
            </a:pPr>
            <a:r>
              <a:rPr i="0" lang="en-US" sz="2800" u="none" cap="none" strike="noStrike">
                <a:solidFill>
                  <a:srgbClr val="002060"/>
                </a:solidFill>
                <a:latin typeface="Arial"/>
                <a:ea typeface="Arial"/>
                <a:cs typeface="Arial"/>
                <a:sym typeface="Arial"/>
              </a:rPr>
              <a:t>• </a:t>
            </a:r>
            <a:r>
              <a:rPr i="0" lang="en-US" sz="2800" u="none" cap="none" strike="noStrike">
                <a:solidFill>
                  <a:srgbClr val="002060"/>
                </a:solidFill>
                <a:latin typeface="Calibri"/>
                <a:ea typeface="Calibri"/>
                <a:cs typeface="Calibri"/>
                <a:sym typeface="Calibri"/>
              </a:rPr>
              <a:t>Communicate and Educate:  </a:t>
            </a:r>
            <a:endParaRPr i="0" sz="2800" u="none" cap="none" strike="noStrike">
              <a:solidFill>
                <a:srgbClr val="002060"/>
              </a:solidFill>
              <a:latin typeface="Trebuchet MS"/>
              <a:ea typeface="Trebuchet MS"/>
              <a:cs typeface="Trebuchet MS"/>
              <a:sym typeface="Trebuchet MS"/>
            </a:endParaRPr>
          </a:p>
          <a:p>
            <a:pPr indent="-342900" lvl="1" marL="800100" marR="0" rtl="0" algn="l">
              <a:spcBef>
                <a:spcPts val="0"/>
              </a:spcBef>
              <a:spcAft>
                <a:spcPts val="0"/>
              </a:spcAft>
              <a:buClr>
                <a:srgbClr val="0070C0"/>
              </a:buClr>
              <a:buSzPts val="2800"/>
              <a:buFont typeface="Arial"/>
              <a:buChar char="•"/>
            </a:pPr>
            <a:r>
              <a:rPr b="0" i="0" lang="en-US" sz="2800" u="none" cap="none" strike="noStrike">
                <a:solidFill>
                  <a:srgbClr val="0070C0"/>
                </a:solidFill>
                <a:latin typeface="Calibri"/>
                <a:ea typeface="Calibri"/>
                <a:cs typeface="Calibri"/>
                <a:sym typeface="Calibri"/>
              </a:rPr>
              <a:t>about the care home policies, procedures, care team, etc. </a:t>
            </a:r>
            <a:endParaRPr b="0" i="0" sz="2800" u="none" cap="none" strike="noStrike">
              <a:solidFill>
                <a:srgbClr val="0070C0"/>
              </a:solidFill>
              <a:latin typeface="Trebuchet MS"/>
              <a:ea typeface="Trebuchet MS"/>
              <a:cs typeface="Trebuchet MS"/>
              <a:sym typeface="Trebuchet MS"/>
            </a:endParaRPr>
          </a:p>
          <a:p>
            <a:pPr indent="-342900" lvl="1" marL="800100" marR="0" rtl="0" algn="l">
              <a:spcBef>
                <a:spcPts val="0"/>
              </a:spcBef>
              <a:spcAft>
                <a:spcPts val="0"/>
              </a:spcAft>
              <a:buClr>
                <a:srgbClr val="0070C0"/>
              </a:buClr>
              <a:buSzPts val="2800"/>
              <a:buFont typeface="Arial"/>
              <a:buChar char="•"/>
            </a:pPr>
            <a:r>
              <a:rPr b="0" i="0" lang="en-US" sz="2800" u="none" cap="none" strike="noStrike">
                <a:solidFill>
                  <a:srgbClr val="0070C0"/>
                </a:solidFill>
                <a:latin typeface="Calibri"/>
                <a:ea typeface="Calibri"/>
                <a:cs typeface="Calibri"/>
                <a:sym typeface="Calibri"/>
              </a:rPr>
              <a:t>about issues relating to residents and the LTC system, </a:t>
            </a:r>
            <a:br>
              <a:rPr b="0" i="0" lang="en-US" sz="2800" u="none" cap="none" strike="noStrike">
                <a:solidFill>
                  <a:srgbClr val="0070C0"/>
                </a:solidFill>
                <a:latin typeface="Calibri"/>
                <a:ea typeface="Calibri"/>
                <a:cs typeface="Calibri"/>
                <a:sym typeface="Calibri"/>
              </a:rPr>
            </a:br>
            <a:r>
              <a:rPr b="0" i="0" lang="en-US" sz="2800" u="none" cap="none" strike="noStrike">
                <a:solidFill>
                  <a:srgbClr val="0070C0"/>
                </a:solidFill>
                <a:latin typeface="Calibri"/>
                <a:ea typeface="Calibri"/>
                <a:cs typeface="Calibri"/>
                <a:sym typeface="Calibri"/>
              </a:rPr>
              <a:t>dementia, diabetes, food, recreation etc. </a:t>
            </a:r>
            <a:endParaRPr b="0" i="0" sz="2800" u="none" cap="none" strike="noStrike">
              <a:solidFill>
                <a:srgbClr val="0070C0"/>
              </a:solidFill>
              <a:latin typeface="Trebuchet MS"/>
              <a:ea typeface="Trebuchet MS"/>
              <a:cs typeface="Trebuchet MS"/>
              <a:sym typeface="Trebuchet MS"/>
            </a:endParaRPr>
          </a:p>
          <a:p>
            <a:pPr indent="0" lvl="0" marL="0" marR="0" rtl="0" algn="l">
              <a:lnSpc>
                <a:spcPct val="100000"/>
              </a:lnSpc>
              <a:spcBef>
                <a:spcPts val="0"/>
              </a:spcBef>
              <a:spcAft>
                <a:spcPts val="0"/>
              </a:spcAft>
              <a:buClr>
                <a:schemeClr val="dk1"/>
              </a:buClr>
              <a:buSzPts val="1800"/>
              <a:buFont typeface="Arial"/>
              <a:buNone/>
            </a:pPr>
            <a:br>
              <a:rPr i="0" lang="en-US" sz="1800" u="none" cap="none" strike="noStrike">
                <a:solidFill>
                  <a:schemeClr val="dk1"/>
                </a:solidFill>
                <a:latin typeface="Arial"/>
                <a:ea typeface="Arial"/>
                <a:cs typeface="Arial"/>
                <a:sym typeface="Arial"/>
              </a:rPr>
            </a:br>
            <a:br>
              <a:rPr i="0" lang="en-US" sz="1800" u="none" cap="none" strike="noStrike">
                <a:solidFill>
                  <a:schemeClr val="dk1"/>
                </a:solidFill>
                <a:latin typeface="Arial"/>
                <a:ea typeface="Arial"/>
                <a:cs typeface="Arial"/>
                <a:sym typeface="Arial"/>
              </a:rPr>
            </a:br>
            <a:endParaRPr i="0" sz="1800" u="none" cap="none" strike="noStrike">
              <a:solidFill>
                <a:schemeClr val="dk1"/>
              </a:solidFill>
              <a:latin typeface="Arial"/>
              <a:ea typeface="Arial"/>
              <a:cs typeface="Arial"/>
              <a:sym typeface="Arial"/>
            </a:endParaRPr>
          </a:p>
        </p:txBody>
      </p:sp>
      <p:pic>
        <p:nvPicPr>
          <p:cNvPr id="195" name="Google Shape;195;p24"/>
          <p:cNvPicPr preferRelativeResize="0"/>
          <p:nvPr/>
        </p:nvPicPr>
        <p:blipFill rotWithShape="1">
          <a:blip r:embed="rId3">
            <a:alphaModFix/>
          </a:blip>
          <a:srcRect b="0" l="0" r="0" t="0"/>
          <a:stretch/>
        </p:blipFill>
        <p:spPr>
          <a:xfrm>
            <a:off x="9387827" y="0"/>
            <a:ext cx="2804173" cy="1393269"/>
          </a:xfrm>
          <a:prstGeom prst="rect">
            <a:avLst/>
          </a:prstGeom>
          <a:noFill/>
          <a:ln>
            <a:noFill/>
          </a:ln>
        </p:spPr>
      </p:pic>
      <p:pic>
        <p:nvPicPr>
          <p:cNvPr id="196" name="Google Shape;196;p24"/>
          <p:cNvPicPr preferRelativeResize="0"/>
          <p:nvPr/>
        </p:nvPicPr>
        <p:blipFill rotWithShape="1">
          <a:blip r:embed="rId4">
            <a:alphaModFix/>
          </a:blip>
          <a:srcRect b="0" l="0" r="0" t="0"/>
          <a:stretch/>
        </p:blipFill>
        <p:spPr>
          <a:xfrm>
            <a:off x="10232146" y="3904993"/>
            <a:ext cx="1864152" cy="2801321"/>
          </a:xfrm>
          <a:prstGeom prst="rect">
            <a:avLst/>
          </a:prstGeom>
          <a:noFill/>
          <a:ln>
            <a:noFill/>
          </a:ln>
        </p:spPr>
      </p:pic>
      <p:sp>
        <p:nvSpPr>
          <p:cNvPr id="197" name="Google Shape;197;p24"/>
          <p:cNvSpPr txBox="1"/>
          <p:nvPr/>
        </p:nvSpPr>
        <p:spPr>
          <a:xfrm>
            <a:off x="359666" y="273453"/>
            <a:ext cx="4930260"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600" u="sng">
                <a:solidFill>
                  <a:srgbClr val="002060"/>
                </a:solidFill>
                <a:latin typeface="Calibri"/>
                <a:ea typeface="Calibri"/>
                <a:cs typeface="Calibri"/>
                <a:sym typeface="Calibri"/>
              </a:rPr>
              <a:t>What Family Councils Do</a:t>
            </a:r>
            <a:endParaRPr/>
          </a:p>
        </p:txBody>
      </p:sp>
      <p:sp>
        <p:nvSpPr>
          <p:cNvPr id="198" name="Google Shape;198;p24"/>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25"/>
          <p:cNvSpPr/>
          <p:nvPr/>
        </p:nvSpPr>
        <p:spPr>
          <a:xfrm>
            <a:off x="320233" y="382541"/>
            <a:ext cx="11551534" cy="5878532"/>
          </a:xfrm>
          <a:prstGeom prst="rect">
            <a:avLst/>
          </a:prstGeom>
          <a:no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70C0"/>
              </a:buClr>
              <a:buSzPts val="3600"/>
              <a:buFont typeface="Calibri"/>
              <a:buNone/>
            </a:pPr>
            <a:r>
              <a:rPr b="1" lang="en-US" sz="3600">
                <a:solidFill>
                  <a:srgbClr val="0070C0"/>
                </a:solidFill>
                <a:latin typeface="Calibri"/>
                <a:ea typeface="Calibri"/>
                <a:cs typeface="Calibri"/>
                <a:sym typeface="Calibri"/>
              </a:rPr>
              <a:t>  </a:t>
            </a:r>
            <a:r>
              <a:rPr b="1" i="0" lang="en-US" sz="3600" u="sng" cap="none" strike="noStrike">
                <a:solidFill>
                  <a:schemeClr val="hlink"/>
                </a:solidFill>
                <a:latin typeface="Calibri"/>
                <a:ea typeface="Calibri"/>
                <a:cs typeface="Calibri"/>
                <a:sym typeface="Calibri"/>
                <a:hlinkClick r:id="rId3"/>
              </a:rPr>
              <a:t>Benefits of a Family Council </a:t>
            </a:r>
            <a:endParaRPr b="1" i="0" sz="3600" u="sng" cap="none" strike="noStrike">
              <a:solidFill>
                <a:srgbClr val="0070C0"/>
              </a:solidFill>
              <a:latin typeface="Calibri"/>
              <a:ea typeface="Calibri"/>
              <a:cs typeface="Calibri"/>
              <a:sym typeface="Calibri"/>
            </a:endParaRPr>
          </a:p>
          <a:p>
            <a:pPr indent="0" lvl="0" marL="0" marR="0" rtl="0" algn="l">
              <a:lnSpc>
                <a:spcPct val="100000"/>
              </a:lnSpc>
              <a:spcBef>
                <a:spcPts val="0"/>
              </a:spcBef>
              <a:spcAft>
                <a:spcPts val="0"/>
              </a:spcAft>
              <a:buClr>
                <a:srgbClr val="1F497D"/>
              </a:buClr>
              <a:buSzPts val="2400"/>
              <a:buFont typeface="Calibri"/>
              <a:buNone/>
            </a:pPr>
            <a:r>
              <a:rPr b="1" i="0" lang="en-US" sz="2400" cap="none" strike="noStrike">
                <a:solidFill>
                  <a:srgbClr val="1F497D"/>
                </a:solidFill>
                <a:latin typeface="Calibri"/>
                <a:ea typeface="Calibri"/>
                <a:cs typeface="Calibri"/>
                <a:sym typeface="Calibri"/>
              </a:rPr>
              <a:t>    To</a:t>
            </a:r>
            <a:r>
              <a:rPr b="1" i="0" lang="en-US" sz="2400" u="none" cap="none" strike="noStrike">
                <a:solidFill>
                  <a:srgbClr val="1F497D"/>
                </a:solidFill>
                <a:latin typeface="Calibri"/>
                <a:ea typeface="Calibri"/>
                <a:cs typeface="Calibri"/>
                <a:sym typeface="Calibri"/>
              </a:rPr>
              <a:t> the Long-Term Care Home Community</a:t>
            </a:r>
            <a:endParaRPr b="1" sz="2400">
              <a:solidFill>
                <a:srgbClr val="1F497D"/>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2400"/>
              <a:buFont typeface="Arial"/>
              <a:buNone/>
            </a:pPr>
            <a:r>
              <a:t/>
            </a:r>
            <a:endParaRPr b="1" i="0" sz="2400" u="none" cap="none" strike="noStrike">
              <a:solidFill>
                <a:srgbClr val="1F497D"/>
              </a:solidFill>
              <a:latin typeface="Calibri"/>
              <a:ea typeface="Calibri"/>
              <a:cs typeface="Calibri"/>
              <a:sym typeface="Calibri"/>
            </a:endParaRPr>
          </a:p>
          <a:p>
            <a:pPr indent="-342900" lvl="0" marL="342900" marR="0" rtl="0" algn="l">
              <a:spcBef>
                <a:spcPts val="0"/>
              </a:spcBef>
              <a:spcAft>
                <a:spcPts val="0"/>
              </a:spcAft>
              <a:buClr>
                <a:srgbClr val="0070C0"/>
              </a:buClr>
              <a:buSzPts val="2800"/>
              <a:buFont typeface="Arial"/>
              <a:buChar char="•"/>
            </a:pPr>
            <a:r>
              <a:rPr i="0" lang="en-US" sz="2800" u="none" cap="none" strike="noStrike">
                <a:solidFill>
                  <a:srgbClr val="0070C0"/>
                </a:solidFill>
                <a:latin typeface="Arial"/>
                <a:ea typeface="Arial"/>
                <a:cs typeface="Arial"/>
                <a:sym typeface="Arial"/>
              </a:rPr>
              <a:t> </a:t>
            </a:r>
            <a:r>
              <a:rPr i="0" lang="en-US" sz="2400" u="none" cap="none" strike="noStrike">
                <a:solidFill>
                  <a:srgbClr val="0070C0"/>
                </a:solidFill>
                <a:latin typeface="Arial"/>
                <a:ea typeface="Arial"/>
                <a:cs typeface="Arial"/>
                <a:sym typeface="Arial"/>
              </a:rPr>
              <a:t>Policies </a:t>
            </a:r>
            <a:r>
              <a:rPr lang="en-US" sz="2400">
                <a:solidFill>
                  <a:srgbClr val="0070C0"/>
                </a:solidFill>
                <a:latin typeface="Arial"/>
                <a:ea typeface="Arial"/>
                <a:cs typeface="Arial"/>
                <a:sym typeface="Arial"/>
              </a:rPr>
              <a:t>can be more </a:t>
            </a:r>
            <a:r>
              <a:rPr i="0" lang="en-US" sz="2400" u="none" cap="none" strike="noStrike">
                <a:solidFill>
                  <a:srgbClr val="0070C0"/>
                </a:solidFill>
                <a:latin typeface="Arial"/>
                <a:ea typeface="Arial"/>
                <a:cs typeface="Arial"/>
                <a:sym typeface="Arial"/>
              </a:rPr>
              <a:t>effectively crafted and implemented </a:t>
            </a:r>
            <a:endParaRPr/>
          </a:p>
          <a:p>
            <a:pPr indent="0" lvl="0" marL="0" marR="0" rtl="0" algn="l">
              <a:spcBef>
                <a:spcPts val="0"/>
              </a:spcBef>
              <a:spcAft>
                <a:spcPts val="0"/>
              </a:spcAft>
              <a:buClr>
                <a:srgbClr val="0070C0"/>
              </a:buClr>
              <a:buSzPts val="2400"/>
              <a:buFont typeface="Arial"/>
              <a:buNone/>
            </a:pPr>
            <a:r>
              <a:rPr lang="en-US" sz="2400">
                <a:solidFill>
                  <a:srgbClr val="0070C0"/>
                </a:solidFill>
                <a:latin typeface="Arial"/>
                <a:ea typeface="Arial"/>
                <a:cs typeface="Arial"/>
                <a:sym typeface="Arial"/>
              </a:rPr>
              <a:t>  </a:t>
            </a:r>
            <a:r>
              <a:rPr i="0" lang="en-US" sz="2400" u="none" cap="none" strike="noStrike">
                <a:solidFill>
                  <a:srgbClr val="0070C0"/>
                </a:solidFill>
                <a:latin typeface="Arial"/>
                <a:ea typeface="Arial"/>
                <a:cs typeface="Arial"/>
                <a:sym typeface="Arial"/>
              </a:rPr>
              <a:t>  with input from stakeholders prior to roll out; </a:t>
            </a:r>
            <a:endParaRPr/>
          </a:p>
          <a:p>
            <a:pPr indent="0" lvl="0" marL="0" marR="0" rtl="0" algn="l">
              <a:spcBef>
                <a:spcPts val="0"/>
              </a:spcBef>
              <a:spcAft>
                <a:spcPts val="0"/>
              </a:spcAft>
              <a:buClr>
                <a:schemeClr val="dk1"/>
              </a:buClr>
              <a:buSzPts val="2400"/>
              <a:buFont typeface="Arial"/>
              <a:buNone/>
            </a:pPr>
            <a:r>
              <a:t/>
            </a:r>
            <a:endParaRPr sz="2400">
              <a:solidFill>
                <a:srgbClr val="0070C0"/>
              </a:solidFill>
              <a:latin typeface="Arial"/>
              <a:ea typeface="Arial"/>
              <a:cs typeface="Arial"/>
              <a:sym typeface="Arial"/>
            </a:endParaRPr>
          </a:p>
          <a:p>
            <a:pPr indent="-342900" lvl="0" marL="342900" marR="0" rtl="0" algn="l">
              <a:spcBef>
                <a:spcPts val="0"/>
              </a:spcBef>
              <a:spcAft>
                <a:spcPts val="0"/>
              </a:spcAft>
              <a:buClr>
                <a:srgbClr val="0070C0"/>
              </a:buClr>
              <a:buSzPts val="2400"/>
              <a:buFont typeface="Arial"/>
              <a:buChar char="•"/>
            </a:pPr>
            <a:r>
              <a:rPr i="0" lang="en-US" sz="2400" u="none" cap="none" strike="noStrike">
                <a:solidFill>
                  <a:srgbClr val="0070C0"/>
                </a:solidFill>
                <a:latin typeface="Arial"/>
                <a:ea typeface="Arial"/>
                <a:cs typeface="Arial"/>
                <a:sym typeface="Arial"/>
              </a:rPr>
              <a:t>Families can receive direct support often fixing  problems </a:t>
            </a:r>
            <a:endParaRPr/>
          </a:p>
          <a:p>
            <a:pPr indent="0" lvl="0" marL="0" marR="0" rtl="0" algn="l">
              <a:spcBef>
                <a:spcPts val="0"/>
              </a:spcBef>
              <a:spcAft>
                <a:spcPts val="0"/>
              </a:spcAft>
              <a:buClr>
                <a:srgbClr val="0070C0"/>
              </a:buClr>
              <a:buSzPts val="2400"/>
              <a:buFont typeface="Arial"/>
              <a:buNone/>
            </a:pPr>
            <a:r>
              <a:rPr lang="en-US" sz="2400">
                <a:solidFill>
                  <a:srgbClr val="0070C0"/>
                </a:solidFill>
                <a:latin typeface="Arial"/>
                <a:ea typeface="Arial"/>
                <a:cs typeface="Arial"/>
                <a:sym typeface="Arial"/>
              </a:rPr>
              <a:t>     </a:t>
            </a:r>
            <a:r>
              <a:rPr i="0" lang="en-US" sz="2400" u="sng" cap="none" strike="noStrike">
                <a:solidFill>
                  <a:srgbClr val="0070C0"/>
                </a:solidFill>
                <a:latin typeface="Arial"/>
                <a:ea typeface="Arial"/>
                <a:cs typeface="Arial"/>
                <a:sym typeface="Arial"/>
              </a:rPr>
              <a:t>before </a:t>
            </a:r>
            <a:r>
              <a:rPr i="0" lang="en-US" sz="2400" u="none" cap="none" strike="noStrike">
                <a:solidFill>
                  <a:srgbClr val="0070C0"/>
                </a:solidFill>
                <a:latin typeface="Arial"/>
                <a:ea typeface="Arial"/>
                <a:cs typeface="Arial"/>
                <a:sym typeface="Arial"/>
              </a:rPr>
              <a:t>they escalate to Administration; </a:t>
            </a:r>
            <a:endParaRPr/>
          </a:p>
          <a:p>
            <a:pPr indent="0" lvl="0" marL="0" marR="0" rtl="0" algn="l">
              <a:spcBef>
                <a:spcPts val="0"/>
              </a:spcBef>
              <a:spcAft>
                <a:spcPts val="0"/>
              </a:spcAft>
              <a:buClr>
                <a:schemeClr val="dk1"/>
              </a:buClr>
              <a:buSzPts val="2400"/>
              <a:buFont typeface="Arial"/>
              <a:buNone/>
            </a:pPr>
            <a:r>
              <a:t/>
            </a:r>
            <a:endParaRPr i="0" sz="2400" u="none" cap="none" strike="noStrike">
              <a:solidFill>
                <a:srgbClr val="0070C0"/>
              </a:solidFill>
              <a:latin typeface="Arial"/>
              <a:ea typeface="Arial"/>
              <a:cs typeface="Arial"/>
              <a:sym typeface="Arial"/>
            </a:endParaRPr>
          </a:p>
          <a:p>
            <a:pPr indent="-342900" lvl="0" marL="342900" marR="0" rtl="0" algn="l">
              <a:spcBef>
                <a:spcPts val="0"/>
              </a:spcBef>
              <a:spcAft>
                <a:spcPts val="0"/>
              </a:spcAft>
              <a:buClr>
                <a:srgbClr val="0070C0"/>
              </a:buClr>
              <a:buSzPts val="2400"/>
              <a:buFont typeface="Arial"/>
              <a:buChar char="•"/>
            </a:pPr>
            <a:r>
              <a:rPr lang="en-US" sz="2400">
                <a:solidFill>
                  <a:srgbClr val="0070C0"/>
                </a:solidFill>
                <a:latin typeface="Arial"/>
                <a:ea typeface="Arial"/>
                <a:cs typeface="Arial"/>
                <a:sym typeface="Arial"/>
              </a:rPr>
              <a:t>Engagement with resident council to act on their wants, needs and wishes</a:t>
            </a:r>
            <a:r>
              <a:rPr i="0" lang="en-US" sz="2400" u="none" cap="none" strike="noStrike">
                <a:solidFill>
                  <a:srgbClr val="0070C0"/>
                </a:solidFill>
                <a:latin typeface="Arial"/>
                <a:ea typeface="Arial"/>
                <a:cs typeface="Arial"/>
                <a:sym typeface="Arial"/>
              </a:rPr>
              <a:t>;</a:t>
            </a:r>
            <a:endParaRPr/>
          </a:p>
          <a:p>
            <a:pPr indent="-190500" lvl="0" marL="342900" marR="0" rtl="0" algn="l">
              <a:spcBef>
                <a:spcPts val="0"/>
              </a:spcBef>
              <a:spcAft>
                <a:spcPts val="0"/>
              </a:spcAft>
              <a:buClr>
                <a:schemeClr val="dk1"/>
              </a:buClr>
              <a:buSzPts val="2400"/>
              <a:buFont typeface="Arial"/>
              <a:buNone/>
            </a:pPr>
            <a:r>
              <a:t/>
            </a:r>
            <a:endParaRPr sz="2400">
              <a:solidFill>
                <a:srgbClr val="0070C0"/>
              </a:solidFill>
              <a:latin typeface="Arial"/>
              <a:ea typeface="Arial"/>
              <a:cs typeface="Arial"/>
              <a:sym typeface="Arial"/>
            </a:endParaRPr>
          </a:p>
          <a:p>
            <a:pPr indent="-342900" lvl="0" marL="342900" marR="0" rtl="0" algn="l">
              <a:spcBef>
                <a:spcPts val="0"/>
              </a:spcBef>
              <a:spcAft>
                <a:spcPts val="0"/>
              </a:spcAft>
              <a:buClr>
                <a:srgbClr val="0070C0"/>
              </a:buClr>
              <a:buSzPts val="2400"/>
              <a:buFont typeface="Arial"/>
              <a:buChar char="•"/>
            </a:pPr>
            <a:r>
              <a:rPr i="0" lang="en-US" sz="2400" u="none" cap="none" strike="noStrike">
                <a:solidFill>
                  <a:srgbClr val="0070C0"/>
                </a:solidFill>
                <a:latin typeface="Arial"/>
                <a:ea typeface="Arial"/>
                <a:cs typeface="Arial"/>
                <a:sym typeface="Arial"/>
              </a:rPr>
              <a:t>Input and feedback by inviting councils to care home committees, </a:t>
            </a:r>
            <a:br>
              <a:rPr i="0" lang="en-US" sz="2400" u="none" cap="none" strike="noStrike">
                <a:solidFill>
                  <a:srgbClr val="0070C0"/>
                </a:solidFill>
                <a:latin typeface="Arial"/>
                <a:ea typeface="Arial"/>
                <a:cs typeface="Arial"/>
                <a:sym typeface="Arial"/>
              </a:rPr>
            </a:br>
            <a:r>
              <a:rPr i="0" lang="en-US" sz="2400" u="none" cap="none" strike="noStrike">
                <a:solidFill>
                  <a:srgbClr val="0070C0"/>
                </a:solidFill>
                <a:latin typeface="Arial"/>
                <a:ea typeface="Arial"/>
                <a:cs typeface="Arial"/>
                <a:sym typeface="Arial"/>
              </a:rPr>
              <a:t>surveys and other ongoing quality i</a:t>
            </a:r>
            <a:r>
              <a:rPr lang="en-US" sz="2400">
                <a:solidFill>
                  <a:srgbClr val="0070C0"/>
                </a:solidFill>
                <a:latin typeface="Arial"/>
                <a:ea typeface="Arial"/>
                <a:cs typeface="Arial"/>
                <a:sym typeface="Arial"/>
              </a:rPr>
              <a:t>mprovement initiatives;</a:t>
            </a:r>
            <a:endParaRPr/>
          </a:p>
          <a:p>
            <a:pPr indent="0" lvl="0" marL="0" marR="0" rtl="0" algn="l">
              <a:spcBef>
                <a:spcPts val="0"/>
              </a:spcBef>
              <a:spcAft>
                <a:spcPts val="0"/>
              </a:spcAft>
              <a:buNone/>
            </a:pPr>
            <a:r>
              <a:t/>
            </a:r>
            <a:endParaRPr sz="2400">
              <a:solidFill>
                <a:srgbClr val="0070C0"/>
              </a:solidFill>
              <a:latin typeface="Arial"/>
              <a:ea typeface="Arial"/>
              <a:cs typeface="Arial"/>
              <a:sym typeface="Arial"/>
            </a:endParaRPr>
          </a:p>
          <a:p>
            <a:pPr indent="-342900" lvl="0" marL="342900" marR="0" rtl="0" algn="l">
              <a:spcBef>
                <a:spcPts val="0"/>
              </a:spcBef>
              <a:spcAft>
                <a:spcPts val="0"/>
              </a:spcAft>
              <a:buClr>
                <a:srgbClr val="0070C0"/>
              </a:buClr>
              <a:buSzPts val="2448"/>
              <a:buFont typeface="Arial"/>
              <a:buChar char="•"/>
            </a:pPr>
            <a:r>
              <a:rPr lang="en-US" sz="2400">
                <a:solidFill>
                  <a:srgbClr val="0070C0"/>
                </a:solidFill>
                <a:latin typeface="Arial"/>
                <a:ea typeface="Arial"/>
                <a:cs typeface="Arial"/>
                <a:sym typeface="Arial"/>
              </a:rPr>
              <a:t>E</a:t>
            </a:r>
            <a:r>
              <a:rPr i="0" lang="en-US" sz="2400" u="none" cap="none" strike="noStrike">
                <a:solidFill>
                  <a:srgbClr val="0070C0"/>
                </a:solidFill>
                <a:latin typeface="Arial"/>
                <a:ea typeface="Arial"/>
                <a:cs typeface="Arial"/>
                <a:sym typeface="Arial"/>
              </a:rPr>
              <a:t>levate  conversations to the regional and provincial levels</a:t>
            </a:r>
            <a:endParaRPr b="0" i="0" sz="2400" u="none" cap="none" strike="noStrike">
              <a:solidFill>
                <a:schemeClr val="dk1"/>
              </a:solidFill>
              <a:latin typeface="Arial"/>
              <a:ea typeface="Arial"/>
              <a:cs typeface="Arial"/>
              <a:sym typeface="Arial"/>
            </a:endParaRPr>
          </a:p>
        </p:txBody>
      </p:sp>
      <p:sp>
        <p:nvSpPr>
          <p:cNvPr id="204" name="Google Shape;204;p25"/>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26"/>
          <p:cNvSpPr txBox="1"/>
          <p:nvPr/>
        </p:nvSpPr>
        <p:spPr>
          <a:xfrm>
            <a:off x="286438" y="100827"/>
            <a:ext cx="10829581" cy="66787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a:solidFill>
                  <a:srgbClr val="002060"/>
                </a:solidFill>
                <a:latin typeface="Arial"/>
                <a:ea typeface="Arial"/>
                <a:cs typeface="Arial"/>
                <a:sym typeface="Arial"/>
              </a:rPr>
              <a:t>LTCH</a:t>
            </a:r>
            <a:endParaRPr/>
          </a:p>
          <a:p>
            <a:pPr indent="0" lvl="0" marL="0" marR="0" rtl="0" algn="ctr">
              <a:spcBef>
                <a:spcPts val="0"/>
              </a:spcBef>
              <a:spcAft>
                <a:spcPts val="0"/>
              </a:spcAft>
              <a:buNone/>
            </a:pPr>
            <a:r>
              <a:rPr b="1" lang="en-US" sz="2400">
                <a:solidFill>
                  <a:srgbClr val="0070C0"/>
                </a:solidFill>
                <a:latin typeface="Arial"/>
                <a:ea typeface="Arial"/>
                <a:cs typeface="Arial"/>
                <a:sym typeface="Arial"/>
              </a:rPr>
              <a:t>Family Council </a:t>
            </a:r>
            <a:endParaRPr/>
          </a:p>
          <a:p>
            <a:pPr indent="0" lvl="0" marL="0" marR="0" rtl="0" algn="l">
              <a:spcBef>
                <a:spcPts val="0"/>
              </a:spcBef>
              <a:spcAft>
                <a:spcPts val="0"/>
              </a:spcAft>
              <a:buNone/>
            </a:pPr>
            <a:r>
              <a:t/>
            </a:r>
            <a:endParaRPr b="1" i="1" sz="2400">
              <a:solidFill>
                <a:srgbClr val="0070C0"/>
              </a:solidFill>
              <a:latin typeface="Calibri"/>
              <a:ea typeface="Calibri"/>
              <a:cs typeface="Calibri"/>
              <a:sym typeface="Calibri"/>
            </a:endParaRPr>
          </a:p>
          <a:p>
            <a:pPr indent="0" lvl="0" marL="0" marR="0" rtl="0" algn="l">
              <a:spcBef>
                <a:spcPts val="0"/>
              </a:spcBef>
              <a:spcAft>
                <a:spcPts val="0"/>
              </a:spcAft>
              <a:buNone/>
            </a:pPr>
            <a:r>
              <a:rPr lang="en-US" sz="2200">
                <a:solidFill>
                  <a:srgbClr val="002060"/>
                </a:solidFill>
                <a:latin typeface="Calibri"/>
                <a:ea typeface="Calibri"/>
                <a:cs typeface="Calibri"/>
                <a:sym typeface="Calibri"/>
              </a:rPr>
              <a:t>Two Operational Documents are to be accepted as distributed at the first family council meeting. If there is a requested change, it can be accepted at the first meeting if agreed upon.</a:t>
            </a:r>
            <a:br>
              <a:rPr lang="en-US" sz="2400">
                <a:solidFill>
                  <a:srgbClr val="002060"/>
                </a:solidFill>
                <a:latin typeface="Calibri"/>
                <a:ea typeface="Calibri"/>
                <a:cs typeface="Calibri"/>
                <a:sym typeface="Calibri"/>
              </a:rPr>
            </a:br>
            <a:endParaRPr sz="2400">
              <a:solidFill>
                <a:srgbClr val="002060"/>
              </a:solidFill>
              <a:latin typeface="Calibri"/>
              <a:ea typeface="Calibri"/>
              <a:cs typeface="Calibri"/>
              <a:sym typeface="Calibri"/>
            </a:endParaRPr>
          </a:p>
          <a:p>
            <a:pPr indent="-342900" lvl="0" marL="342900" marR="0" rtl="0" algn="ctr">
              <a:spcBef>
                <a:spcPts val="0"/>
              </a:spcBef>
              <a:spcAft>
                <a:spcPts val="0"/>
              </a:spcAft>
              <a:buClr>
                <a:srgbClr val="0070C0"/>
              </a:buClr>
              <a:buSzPts val="2400"/>
              <a:buFont typeface="Arial"/>
              <a:buChar char="•"/>
            </a:pPr>
            <a:r>
              <a:rPr b="1" lang="en-US" sz="2400" u="sng">
                <a:solidFill>
                  <a:srgbClr val="0070C0"/>
                </a:solidFill>
                <a:latin typeface="Calibri"/>
                <a:ea typeface="Calibri"/>
                <a:cs typeface="Calibri"/>
                <a:sym typeface="Calibri"/>
              </a:rPr>
              <a:t>Draft Terms of Reference </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1) Purpose &amp; Mission</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2) Objectives of the Council</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3) Membership of the Council</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4) Electing Officers</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5) Meetings</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6) Quorum</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7) Communication</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8) Amendment of Terms of Reference</a:t>
            </a:r>
            <a:endParaRPr/>
          </a:p>
          <a:p>
            <a:pPr indent="0" lvl="1" marL="457200" marR="0" rtl="0" algn="ctr">
              <a:spcBef>
                <a:spcPts val="0"/>
              </a:spcBef>
              <a:spcAft>
                <a:spcPts val="0"/>
              </a:spcAft>
              <a:buNone/>
            </a:pPr>
            <a:r>
              <a:rPr b="1" i="0" lang="en-US" sz="2400" u="none" cap="none" strike="noStrike">
                <a:solidFill>
                  <a:srgbClr val="0070C0"/>
                </a:solidFill>
                <a:latin typeface="Calibri"/>
                <a:ea typeface="Calibri"/>
                <a:cs typeface="Calibri"/>
                <a:sym typeface="Calibri"/>
              </a:rPr>
              <a:t>9) Officers and their duties</a:t>
            </a:r>
            <a:endParaRPr/>
          </a:p>
          <a:p>
            <a:pPr indent="-133350" lvl="1" marL="742950" marR="0" rtl="0" algn="ctr">
              <a:spcBef>
                <a:spcPts val="0"/>
              </a:spcBef>
              <a:spcAft>
                <a:spcPts val="0"/>
              </a:spcAft>
              <a:buClr>
                <a:schemeClr val="dk1"/>
              </a:buClr>
              <a:buSzPts val="2400"/>
              <a:buFont typeface="Arial"/>
              <a:buNone/>
            </a:pPr>
            <a:r>
              <a:t/>
            </a:r>
            <a:endParaRPr b="1" i="0" sz="2400" u="none" cap="none" strike="noStrike">
              <a:solidFill>
                <a:srgbClr val="0070C0"/>
              </a:solidFill>
              <a:latin typeface="Calibri"/>
              <a:ea typeface="Calibri"/>
              <a:cs typeface="Calibri"/>
              <a:sym typeface="Calibri"/>
            </a:endParaRPr>
          </a:p>
          <a:p>
            <a:pPr indent="-285750" lvl="0" marL="285750" marR="0" rtl="0" algn="ctr">
              <a:spcBef>
                <a:spcPts val="0"/>
              </a:spcBef>
              <a:spcAft>
                <a:spcPts val="0"/>
              </a:spcAft>
              <a:buClr>
                <a:srgbClr val="0070C0"/>
              </a:buClr>
              <a:buSzPts val="2400"/>
              <a:buFont typeface="Arial"/>
              <a:buChar char="•"/>
            </a:pPr>
            <a:r>
              <a:rPr b="1" lang="en-US" sz="2400" u="sng">
                <a:solidFill>
                  <a:srgbClr val="0070C0"/>
                </a:solidFill>
                <a:latin typeface="Calibri"/>
                <a:ea typeface="Calibri"/>
                <a:cs typeface="Calibri"/>
                <a:sym typeface="Calibri"/>
              </a:rPr>
              <a:t>Draft Code of Conduct</a:t>
            </a:r>
            <a:endParaRPr/>
          </a:p>
        </p:txBody>
      </p:sp>
      <p:sp>
        <p:nvSpPr>
          <p:cNvPr id="210" name="Google Shape;210;p26"/>
          <p:cNvSpPr txBox="1"/>
          <p:nvPr>
            <p:ph idx="12" type="sldNum"/>
          </p:nvPr>
        </p:nvSpPr>
        <p:spPr>
          <a:xfrm>
            <a:off x="10010674" y="199979"/>
            <a:ext cx="683339"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