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4" roundtripDataSignature="AMtx7miza9ZcfP7x3ep4ZKsv96SBcs81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t/>
            </a:r>
            <a:endParaRPr sz="839"/>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600"/>
          </a:p>
        </p:txBody>
      </p:sp>
      <p:sp>
        <p:nvSpPr>
          <p:cNvPr id="175" name="Google Shape;17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600"/>
          </a:p>
        </p:txBody>
      </p:sp>
      <p:sp>
        <p:nvSpPr>
          <p:cNvPr id="183" name="Google Shape;18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600"/>
          </a:p>
        </p:txBody>
      </p:sp>
      <p:sp>
        <p:nvSpPr>
          <p:cNvPr id="192" name="Google Shape;19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ctr">
              <a:lnSpc>
                <a:spcPct val="107000"/>
              </a:lnSpc>
              <a:spcBef>
                <a:spcPts val="0"/>
              </a:spcBef>
              <a:spcAft>
                <a:spcPts val="0"/>
              </a:spcAft>
              <a:buClr>
                <a:schemeClr val="dk1"/>
              </a:buClr>
              <a:buSzPts val="1200"/>
              <a:buFont typeface="Calibri"/>
              <a:buNone/>
            </a:pPr>
            <a:r>
              <a:t/>
            </a:r>
            <a:endParaRPr>
              <a:latin typeface="Calibri"/>
              <a:ea typeface="Calibri"/>
              <a:cs typeface="Calibri"/>
              <a:sym typeface="Calibri"/>
            </a:endParaRPr>
          </a:p>
        </p:txBody>
      </p:sp>
      <p:sp>
        <p:nvSpPr>
          <p:cNvPr id="226" name="Google Shape;22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ab51f40d7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3ab51f40d7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t/>
            </a:r>
            <a:endParaRPr sz="839"/>
          </a:p>
        </p:txBody>
      </p:sp>
      <p:sp>
        <p:nvSpPr>
          <p:cNvPr id="100" name="Google Shape;100;g3ab51f40d7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t/>
            </a:r>
            <a:endParaRPr sz="980"/>
          </a:p>
        </p:txBody>
      </p:sp>
      <p:sp>
        <p:nvSpPr>
          <p:cNvPr id="114" name="Google Shape;11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p>
        </p:txBody>
      </p:sp>
      <p:sp>
        <p:nvSpPr>
          <p:cNvPr id="123" name="Google Shape;12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3" name="Google Shape;33;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p:nvPr>
            <p:ph idx="2" type="pic"/>
          </p:nvPr>
        </p:nvSpPr>
        <p:spPr>
          <a:xfrm>
            <a:off x="1792288" y="612775"/>
            <a:ext cx="5486400" cy="4114800"/>
          </a:xfrm>
          <a:prstGeom prst="rect">
            <a:avLst/>
          </a:prstGeom>
          <a:noFill/>
          <a:ln>
            <a:noFill/>
          </a:ln>
        </p:spPr>
      </p:sp>
      <p:sp>
        <p:nvSpPr>
          <p:cNvPr id="68" name="Google Shape;68;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news.gov.bc.ca/releases/2022HLTH0214-00164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bclaws.gov.bc.ca/civix/document/id/complete/statreg/96_2009#section59" TargetMode="External"/><Relationship Id="rId4" Type="http://schemas.openxmlformats.org/officeDocument/2006/relationships/hyperlink" Target="https://www.bclaws.gov.bc.ca/civix/document/id/complete/statreg/96_2009#section59" TargetMode="External"/><Relationship Id="rId5"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bclaws.gov.bc.ca/civix/document/id/complete/statreg/96_2009#section59" TargetMode="External"/><Relationship Id="rId4" Type="http://schemas.openxmlformats.org/officeDocument/2006/relationships/hyperlink" Target="https://www.bclaws.gov.bc.ca/civix/document/id/complete/statreg/96_2009#section5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iltccabc.ca/news/iltccabc-collaborates-with-ubc-school-of-nursing-on-their-raise-your-voice-research-project/" TargetMode="External"/><Relationship Id="rId4" Type="http://schemas.openxmlformats.org/officeDocument/2006/relationships/hyperlink" Target="https://iltccabc.ca/news/deborah-baktis-podcast-on-the-relational-approach-in-long-term-care-building-trust-through-family-councils-a-relational-conversation-with-lisa-dawson/" TargetMode="External"/><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6.png"/><Relationship Id="rId10" Type="http://schemas.openxmlformats.org/officeDocument/2006/relationships/hyperlink" Target="https://www.facebook.com/VCAFC" TargetMode="External"/><Relationship Id="rId9" Type="http://schemas.openxmlformats.org/officeDocument/2006/relationships/hyperlink" Target="https://vancouvercoastalfamilycouncils.ca/" TargetMode="External"/><Relationship Id="rId5" Type="http://schemas.openxmlformats.org/officeDocument/2006/relationships/image" Target="../media/image4.jpg"/><Relationship Id="rId6" Type="http://schemas.openxmlformats.org/officeDocument/2006/relationships/image" Target="../media/image2.png"/><Relationship Id="rId7" Type="http://schemas.openxmlformats.org/officeDocument/2006/relationships/image" Target="../media/image21.png"/><Relationship Id="rId8" Type="http://schemas.openxmlformats.org/officeDocument/2006/relationships/hyperlink" Target="mailto:vcafc.regional@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iltccabc.ca/" TargetMode="External"/><Relationship Id="rId4" Type="http://schemas.openxmlformats.org/officeDocument/2006/relationships/hyperlink" Target="mailto:vcafc.regional@gmail.com" TargetMode="External"/><Relationship Id="rId5" Type="http://schemas.openxmlformats.org/officeDocument/2006/relationships/hyperlink" Target="https://www.facebook.com/VCAFC" TargetMode="External"/><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457200" y="228601"/>
            <a:ext cx="8229600" cy="1659858"/>
          </a:xfrm>
          <a:prstGeom prst="rect">
            <a:avLst/>
          </a:prstGeom>
          <a:solidFill>
            <a:schemeClr val="dk2"/>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alibri"/>
              <a:buNone/>
            </a:pPr>
            <a:r>
              <a:rPr lang="en-US" sz="4000">
                <a:solidFill>
                  <a:schemeClr val="lt1"/>
                </a:solidFill>
              </a:rPr>
              <a:t>Family Information Session</a:t>
            </a:r>
            <a:br>
              <a:rPr lang="en-US" sz="4000">
                <a:solidFill>
                  <a:schemeClr val="lt1"/>
                </a:solidFill>
              </a:rPr>
            </a:br>
            <a:endParaRPr/>
          </a:p>
        </p:txBody>
      </p:sp>
      <p:pic>
        <p:nvPicPr>
          <p:cNvPr descr="download 2.png" id="90" name="Google Shape;90;p1"/>
          <p:cNvPicPr preferRelativeResize="0"/>
          <p:nvPr/>
        </p:nvPicPr>
        <p:blipFill rotWithShape="1">
          <a:blip r:embed="rId3">
            <a:alphaModFix/>
          </a:blip>
          <a:srcRect b="0" l="0" r="0" t="0"/>
          <a:stretch/>
        </p:blipFill>
        <p:spPr>
          <a:xfrm rot="-846774">
            <a:off x="685800" y="4267200"/>
            <a:ext cx="1981200" cy="2057400"/>
          </a:xfrm>
          <a:prstGeom prst="rect">
            <a:avLst/>
          </a:prstGeom>
          <a:noFill/>
          <a:ln>
            <a:noFill/>
          </a:ln>
        </p:spPr>
      </p:pic>
      <p:pic>
        <p:nvPicPr>
          <p:cNvPr descr="download 3.jpg" id="91" name="Google Shape;91;p1"/>
          <p:cNvPicPr preferRelativeResize="0"/>
          <p:nvPr/>
        </p:nvPicPr>
        <p:blipFill rotWithShape="1">
          <a:blip r:embed="rId4">
            <a:alphaModFix/>
          </a:blip>
          <a:srcRect b="0" l="0" r="0" t="0"/>
          <a:stretch/>
        </p:blipFill>
        <p:spPr>
          <a:xfrm>
            <a:off x="6172200" y="1981200"/>
            <a:ext cx="2524125" cy="1809750"/>
          </a:xfrm>
          <a:prstGeom prst="rect">
            <a:avLst/>
          </a:prstGeom>
          <a:noFill/>
          <a:ln>
            <a:noFill/>
          </a:ln>
        </p:spPr>
      </p:pic>
      <p:sp>
        <p:nvSpPr>
          <p:cNvPr id="92" name="Google Shape;92;p1"/>
          <p:cNvSpPr txBox="1"/>
          <p:nvPr>
            <p:ph idx="12" type="sldNum"/>
          </p:nvPr>
        </p:nvSpPr>
        <p:spPr>
          <a:xfrm>
            <a:off x="65532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zoom meeting.jpg" id="93" name="Google Shape;93;p1"/>
          <p:cNvPicPr preferRelativeResize="0"/>
          <p:nvPr/>
        </p:nvPicPr>
        <p:blipFill rotWithShape="1">
          <a:blip r:embed="rId5">
            <a:alphaModFix/>
          </a:blip>
          <a:srcRect b="0" l="0" r="0" t="0"/>
          <a:stretch/>
        </p:blipFill>
        <p:spPr>
          <a:xfrm rot="390253">
            <a:off x="5837372" y="4289445"/>
            <a:ext cx="3200400" cy="2057400"/>
          </a:xfrm>
          <a:prstGeom prst="rect">
            <a:avLst/>
          </a:prstGeom>
          <a:noFill/>
          <a:ln>
            <a:noFill/>
          </a:ln>
        </p:spPr>
      </p:pic>
      <p:sp>
        <p:nvSpPr>
          <p:cNvPr id="94" name="Google Shape;94;p1"/>
          <p:cNvSpPr txBox="1"/>
          <p:nvPr/>
        </p:nvSpPr>
        <p:spPr>
          <a:xfrm rot="362521">
            <a:off x="6705600" y="5943600"/>
            <a:ext cx="1676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Zoom meeting</a:t>
            </a:r>
            <a:endParaRPr b="0" i="0" sz="1400" u="none" cap="none" strike="noStrike">
              <a:solidFill>
                <a:srgbClr val="000000"/>
              </a:solidFill>
              <a:latin typeface="Arial"/>
              <a:ea typeface="Arial"/>
              <a:cs typeface="Arial"/>
              <a:sym typeface="Arial"/>
            </a:endParaRPr>
          </a:p>
        </p:txBody>
      </p:sp>
      <p:pic>
        <p:nvPicPr>
          <p:cNvPr descr="helping hands.png" id="95" name="Google Shape;95;p1"/>
          <p:cNvPicPr preferRelativeResize="0"/>
          <p:nvPr/>
        </p:nvPicPr>
        <p:blipFill rotWithShape="1">
          <a:blip r:embed="rId6">
            <a:alphaModFix/>
          </a:blip>
          <a:srcRect b="0" l="0" r="0" t="0"/>
          <a:stretch/>
        </p:blipFill>
        <p:spPr>
          <a:xfrm>
            <a:off x="228600" y="1905000"/>
            <a:ext cx="2438400" cy="1876425"/>
          </a:xfrm>
          <a:prstGeom prst="rect">
            <a:avLst/>
          </a:prstGeom>
          <a:noFill/>
          <a:ln>
            <a:noFill/>
          </a:ln>
        </p:spPr>
      </p:pic>
      <p:sp>
        <p:nvSpPr>
          <p:cNvPr id="96" name="Google Shape;96;p1"/>
          <p:cNvSpPr txBox="1"/>
          <p:nvPr/>
        </p:nvSpPr>
        <p:spPr>
          <a:xfrm>
            <a:off x="2324750" y="2084550"/>
            <a:ext cx="4076100" cy="3755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sz="3400">
                <a:solidFill>
                  <a:srgbClr val="17365D"/>
                </a:solidFill>
                <a:latin typeface="Calibri"/>
                <a:ea typeface="Calibri"/>
                <a:cs typeface="Calibri"/>
                <a:sym typeface="Calibri"/>
              </a:rPr>
              <a:t>Use this template</a:t>
            </a:r>
            <a:r>
              <a:rPr lang="en-US" sz="3400">
                <a:solidFill>
                  <a:srgbClr val="17365D"/>
                </a:solidFill>
                <a:highlight>
                  <a:schemeClr val="lt1"/>
                </a:highlight>
                <a:latin typeface="Calibri"/>
                <a:ea typeface="Calibri"/>
                <a:cs typeface="Calibri"/>
                <a:sym typeface="Calibri"/>
              </a:rPr>
              <a:t> to create your own presentation</a:t>
            </a:r>
            <a:br>
              <a:rPr lang="en-US" sz="3400">
                <a:solidFill>
                  <a:srgbClr val="17365D"/>
                </a:solidFill>
                <a:highlight>
                  <a:schemeClr val="lt1"/>
                </a:highlight>
                <a:latin typeface="Calibri"/>
                <a:ea typeface="Calibri"/>
                <a:cs typeface="Calibri"/>
                <a:sym typeface="Calibri"/>
              </a:rPr>
            </a:br>
            <a:r>
              <a:rPr lang="en-US" sz="3400">
                <a:solidFill>
                  <a:srgbClr val="17365D"/>
                </a:solidFill>
                <a:highlight>
                  <a:schemeClr val="lt1"/>
                </a:highlight>
                <a:latin typeface="Calibri"/>
                <a:ea typeface="Calibri"/>
                <a:cs typeface="Calibri"/>
                <a:sym typeface="Calibri"/>
              </a:rPr>
              <a:t>Regional Association mentors or families starting a family council</a:t>
            </a:r>
            <a:r>
              <a:rPr b="0" i="0" lang="en-US" sz="3400" u="none" cap="none" strike="noStrike">
                <a:solidFill>
                  <a:srgbClr val="17365D"/>
                </a:solidFill>
                <a:highlight>
                  <a:schemeClr val="lt1"/>
                </a:highlight>
                <a:latin typeface="Calibri"/>
                <a:ea typeface="Calibri"/>
                <a:cs typeface="Calibri"/>
                <a:sym typeface="Calibri"/>
              </a:rPr>
              <a:t> </a:t>
            </a:r>
            <a:endParaRPr b="0" i="0" sz="3400" u="none" cap="none" strike="noStrike">
              <a:solidFill>
                <a:srgbClr val="000000"/>
              </a:solidFill>
              <a:highlight>
                <a:schemeClr val="lt1"/>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nvSpPr>
        <p:spPr>
          <a:xfrm>
            <a:off x="152400" y="99703"/>
            <a:ext cx="8305800" cy="95410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Calibri"/>
                <a:ea typeface="Calibri"/>
                <a:cs typeface="Calibri"/>
                <a:sym typeface="Calibri"/>
              </a:rPr>
              <a:t>Understanding the Ministry of Health regulations behind the Family Council</a:t>
            </a:r>
            <a:endParaRPr b="0" i="0" sz="1400" u="none" cap="none" strike="noStrike">
              <a:solidFill>
                <a:srgbClr val="000000"/>
              </a:solidFill>
              <a:latin typeface="Arial"/>
              <a:ea typeface="Arial"/>
              <a:cs typeface="Arial"/>
              <a:sym typeface="Arial"/>
            </a:endParaRPr>
          </a:p>
        </p:txBody>
      </p:sp>
      <p:sp>
        <p:nvSpPr>
          <p:cNvPr id="178" name="Google Shape;17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9" name="Google Shape;179;p9"/>
          <p:cNvSpPr txBox="1"/>
          <p:nvPr/>
        </p:nvSpPr>
        <p:spPr>
          <a:xfrm>
            <a:off x="281609" y="1397674"/>
            <a:ext cx="8686800" cy="46166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2400"/>
              <a:buFont typeface="Calibri"/>
              <a:buNone/>
            </a:pPr>
            <a:r>
              <a:rPr b="1" i="0" lang="en-US" sz="2400" u="none" cap="none" strike="noStrike">
                <a:solidFill>
                  <a:srgbClr val="222222"/>
                </a:solidFill>
                <a:latin typeface="Calibri"/>
                <a:ea typeface="Calibri"/>
                <a:cs typeface="Calibri"/>
                <a:sym typeface="Calibri"/>
              </a:rPr>
              <a:t>- MOH news release about the changes in regs, </a:t>
            </a:r>
            <a:br>
              <a:rPr b="1" i="0" lang="en-US" sz="2400" u="none" cap="none" strike="noStrike">
                <a:solidFill>
                  <a:srgbClr val="222222"/>
                </a:solidFill>
                <a:latin typeface="Calibri"/>
                <a:ea typeface="Calibri"/>
                <a:cs typeface="Calibri"/>
                <a:sym typeface="Calibri"/>
              </a:rPr>
            </a:br>
            <a:r>
              <a:rPr b="1" i="0" lang="en-US" sz="2400" u="none" cap="none" strike="noStrike">
                <a:solidFill>
                  <a:srgbClr val="222222"/>
                </a:solidFill>
                <a:latin typeface="Calibri"/>
                <a:ea typeface="Calibri"/>
                <a:cs typeface="Calibri"/>
                <a:sym typeface="Calibri"/>
              </a:rPr>
              <a:t>- Statement from Dix, </a:t>
            </a:r>
            <a:br>
              <a:rPr b="1" i="0" lang="en-US" sz="2400" u="none" cap="none" strike="noStrike">
                <a:solidFill>
                  <a:srgbClr val="222222"/>
                </a:solidFill>
                <a:latin typeface="Calibri"/>
                <a:ea typeface="Calibri"/>
                <a:cs typeface="Calibri"/>
                <a:sym typeface="Calibri"/>
              </a:rPr>
            </a:br>
            <a:r>
              <a:rPr b="1" i="0" lang="en-US" sz="2400" u="none" cap="none" strike="noStrike">
                <a:solidFill>
                  <a:srgbClr val="222222"/>
                </a:solidFill>
                <a:latin typeface="Calibri"/>
                <a:ea typeface="Calibri"/>
                <a:cs typeface="Calibri"/>
                <a:sym typeface="Calibri"/>
              </a:rPr>
              <a:t>- Statement from each Regional Association of Family Councils:</a:t>
            </a:r>
            <a:br>
              <a:rPr b="1" i="0" lang="en-US" sz="2400" u="none" cap="none" strike="noStrike">
                <a:solidFill>
                  <a:srgbClr val="222222"/>
                </a:solidFill>
                <a:latin typeface="Calibri"/>
                <a:ea typeface="Calibri"/>
                <a:cs typeface="Calibri"/>
                <a:sym typeface="Calibri"/>
              </a:rPr>
            </a:br>
            <a:br>
              <a:rPr b="0" i="0" lang="en-US" sz="2400" u="none" cap="none" strike="noStrike">
                <a:solidFill>
                  <a:schemeClr val="dk1"/>
                </a:solidFill>
                <a:latin typeface="Calibri"/>
                <a:ea typeface="Calibri"/>
                <a:cs typeface="Calibri"/>
                <a:sym typeface="Calibri"/>
              </a:rPr>
            </a:br>
            <a:r>
              <a:rPr b="1" i="0" lang="en-US" sz="1800" u="none" cap="none" strike="noStrike">
                <a:solidFill>
                  <a:srgbClr val="44546A"/>
                </a:solidFill>
                <a:latin typeface="Calibri"/>
                <a:ea typeface="Calibri"/>
                <a:cs typeface="Calibri"/>
                <a:sym typeface="Calibri"/>
              </a:rPr>
              <a:t> </a:t>
            </a:r>
            <a:r>
              <a:rPr b="1" i="0" lang="en-US" sz="1800" u="sng" cap="none" strike="noStrike">
                <a:solidFill>
                  <a:schemeClr val="hlink"/>
                </a:solidFill>
                <a:latin typeface="Calibri"/>
                <a:ea typeface="Calibri"/>
                <a:cs typeface="Calibri"/>
                <a:sym typeface="Calibri"/>
                <a:hlinkClick r:id="rId3"/>
              </a:rPr>
              <a:t>In the MoH media release Nov 3,2022</a:t>
            </a:r>
            <a:r>
              <a:rPr b="1" i="0" lang="en-US" sz="1800" u="none" cap="none" strike="noStrike">
                <a:solidFill>
                  <a:srgbClr val="44546A"/>
                </a:solidFill>
                <a:latin typeface="Calibri"/>
                <a:ea typeface="Calibri"/>
                <a:cs typeface="Calibri"/>
                <a:sym typeface="Calibri"/>
              </a:rPr>
              <a:t>, </a:t>
            </a:r>
            <a:br>
              <a:rPr b="0" i="0" lang="en-US" sz="1800" u="none" cap="none" strike="noStrike">
                <a:solidFill>
                  <a:srgbClr val="44546A"/>
                </a:solidFill>
                <a:latin typeface="Calibri"/>
                <a:ea typeface="Calibri"/>
                <a:cs typeface="Calibri"/>
                <a:sym typeface="Calibri"/>
              </a:rPr>
            </a:br>
            <a:r>
              <a:rPr b="0" i="0" lang="en-US" sz="1800" u="none" cap="none" strike="noStrike">
                <a:solidFill>
                  <a:srgbClr val="44546A"/>
                </a:solidFill>
                <a:latin typeface="Calibri"/>
                <a:ea typeface="Calibri"/>
                <a:cs typeface="Calibri"/>
                <a:sym typeface="Calibri"/>
              </a:rPr>
              <a:t>Minster Dix stated </a:t>
            </a:r>
            <a:br>
              <a:rPr b="0" i="0" lang="en-US" sz="1800" u="none" cap="none" strike="noStrike">
                <a:solidFill>
                  <a:srgbClr val="44546A"/>
                </a:solidFill>
                <a:latin typeface="Calibri"/>
                <a:ea typeface="Calibri"/>
                <a:cs typeface="Calibri"/>
                <a:sym typeface="Calibri"/>
              </a:rPr>
            </a:br>
            <a:br>
              <a:rPr b="0" i="0" lang="en-US" sz="18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“Long-term care residences are people’s homes and it’s important that residents and family members have a place to share concerns and ideas when it comes to decisions about how the homes are operating.” The revised regulations will ensure members have more access to information and can have frank conversations about their experiences.”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nvSpPr>
        <p:spPr>
          <a:xfrm>
            <a:off x="685800" y="163029"/>
            <a:ext cx="8305800" cy="83099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2060"/>
                </a:solidFill>
                <a:latin typeface="Calibri"/>
                <a:ea typeface="Calibri"/>
                <a:cs typeface="Calibri"/>
                <a:sym typeface="Calibri"/>
              </a:rPr>
              <a:t>Understanding the Ministry of Health regulations behind a</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2060"/>
                </a:solidFill>
                <a:latin typeface="Calibri"/>
                <a:ea typeface="Calibri"/>
                <a:cs typeface="Calibri"/>
                <a:sym typeface="Calibri"/>
              </a:rPr>
              <a:t>  Family Council</a:t>
            </a:r>
            <a:endParaRPr b="0" i="0" sz="1400" u="none" cap="none" strike="noStrike">
              <a:solidFill>
                <a:srgbClr val="000000"/>
              </a:solidFill>
              <a:latin typeface="Arial"/>
              <a:ea typeface="Arial"/>
              <a:cs typeface="Arial"/>
              <a:sym typeface="Arial"/>
            </a:endParaRPr>
          </a:p>
        </p:txBody>
      </p:sp>
      <p:sp>
        <p:nvSpPr>
          <p:cNvPr id="186" name="Google Shape;18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7" name="Google Shape;187;p10"/>
          <p:cNvSpPr txBox="1"/>
          <p:nvPr/>
        </p:nvSpPr>
        <p:spPr>
          <a:xfrm>
            <a:off x="685800" y="1219200"/>
            <a:ext cx="7848600" cy="32316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Arial"/>
                <a:ea typeface="Arial"/>
                <a:cs typeface="Arial"/>
                <a:sym typeface="Arial"/>
              </a:rPr>
              <a:t>THE WHAT</a:t>
            </a:r>
            <a:br>
              <a:rPr b="1" i="1" lang="en-US" sz="2400" u="none" cap="none" strike="noStrike">
                <a:solidFill>
                  <a:srgbClr val="000000"/>
                </a:solidFill>
                <a:latin typeface="Arial"/>
                <a:ea typeface="Arial"/>
                <a:cs typeface="Arial"/>
                <a:sym typeface="Arial"/>
              </a:rPr>
            </a:br>
            <a:r>
              <a:rPr b="1" i="1" lang="en-US" sz="2400" u="none" cap="none" strike="noStrike">
                <a:solidFill>
                  <a:srgbClr val="000000"/>
                </a:solidFill>
                <a:latin typeface="Arial"/>
                <a:ea typeface="Arial"/>
                <a:cs typeface="Arial"/>
                <a:sym typeface="Arial"/>
              </a:rPr>
              <a:t>Community Care and Assisted Living Act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RESIDENTIAL CARE REGULATION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[Last amended October 24, 2022 by B.C. Reg. 208/2022]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sng" cap="none" strike="noStrike">
              <a:solidFill>
                <a:schemeClr val="hlink"/>
              </a:solidFill>
              <a:latin typeface="Calibri"/>
              <a:ea typeface="Calibri"/>
              <a:cs typeface="Calibri"/>
              <a:sym typeface="Calibri"/>
              <a:hlinkClick r:id="rId3"/>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hlink"/>
                </a:solidFill>
                <a:latin typeface="Calibri"/>
                <a:ea typeface="Calibri"/>
                <a:cs typeface="Calibri"/>
                <a:sym typeface="Calibri"/>
                <a:hlinkClick r:id="rId4"/>
              </a:rPr>
              <a:t>https://www.bclaws.gov.bc.ca/civix/document/id/complete/statreg/96_2009#section59</a:t>
            </a:r>
            <a:r>
              <a:rPr b="0" i="0" lang="en-US" sz="2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88" name="Google Shape;188;p10"/>
          <p:cNvSpPr txBox="1"/>
          <p:nvPr/>
        </p:nvSpPr>
        <p:spPr>
          <a:xfrm>
            <a:off x="652670" y="4161472"/>
            <a:ext cx="8153400"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alibri"/>
                <a:ea typeface="Calibri"/>
                <a:cs typeface="Calibri"/>
                <a:sym typeface="Calibri"/>
              </a:rPr>
              <a:t>THE HOW</a:t>
            </a:r>
            <a:br>
              <a:rPr b="1" i="0"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MOH Guidelines:</a:t>
            </a:r>
            <a:br>
              <a:rPr b="1" i="0" lang="en-US" sz="24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r>
              <a:rPr b="0" i="0" lang="en-US" sz="2400" u="sng" cap="none" strike="noStrike">
                <a:solidFill>
                  <a:schemeClr val="hlink"/>
                </a:solidFill>
                <a:latin typeface="Calibri"/>
                <a:ea typeface="Calibri"/>
                <a:cs typeface="Calibri"/>
                <a:sym typeface="Calibri"/>
                <a:hlinkClick r:id="rId5"/>
              </a:rPr>
              <a:t>Developing, Supporting and Maintaining Resident and Family Councils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nvSpPr>
        <p:spPr>
          <a:xfrm>
            <a:off x="3909781" y="338734"/>
            <a:ext cx="4903217" cy="156966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	</a:t>
            </a:r>
            <a:r>
              <a:rPr b="1" i="0" lang="en-US" sz="2400" u="none" cap="none" strike="noStrike">
                <a:solidFill>
                  <a:srgbClr val="244061"/>
                </a:solidFill>
                <a:latin typeface="Calibri"/>
                <a:ea typeface="Calibri"/>
                <a:cs typeface="Calibri"/>
                <a:sym typeface="Calibri"/>
              </a:rPr>
              <a:t>November 3, 2022</a:t>
            </a:r>
            <a:br>
              <a:rPr b="1" i="0" lang="en-US" sz="2400" u="none" cap="none" strike="noStrike">
                <a:solidFill>
                  <a:srgbClr val="244061"/>
                </a:solidFill>
                <a:latin typeface="Calibri"/>
                <a:ea typeface="Calibri"/>
                <a:cs typeface="Calibri"/>
                <a:sym typeface="Calibri"/>
              </a:rPr>
            </a:br>
            <a:r>
              <a:rPr b="1" i="0" lang="en-US" sz="2400" u="none" cap="none" strike="noStrike">
                <a:solidFill>
                  <a:srgbClr val="244061"/>
                </a:solidFill>
                <a:latin typeface="Calibri"/>
                <a:ea typeface="Calibri"/>
                <a:cs typeface="Calibri"/>
                <a:sym typeface="Calibri"/>
              </a:rPr>
              <a:t>Changes to the Community Care and Assisted Living Act</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rgbClr val="000000"/>
              </a:buClr>
              <a:buSzPts val="2400"/>
              <a:buFont typeface="Arial"/>
              <a:buNone/>
            </a:pPr>
            <a:r>
              <a:rPr b="1" i="0" lang="en-US" sz="2400" u="none" cap="none" strike="noStrike">
                <a:solidFill>
                  <a:srgbClr val="244061"/>
                </a:solidFill>
                <a:latin typeface="Calibri"/>
                <a:ea typeface="Calibri"/>
                <a:cs typeface="Calibri"/>
                <a:sym typeface="Calibri"/>
              </a:rPr>
              <a:t>RESIDENTIAL CARE REGULATION</a:t>
            </a:r>
            <a:endParaRPr b="0" i="0" sz="2800" u="none" cap="none" strike="noStrike">
              <a:solidFill>
                <a:schemeClr val="dk1"/>
              </a:solidFill>
              <a:latin typeface="Calibri"/>
              <a:ea typeface="Calibri"/>
              <a:cs typeface="Calibri"/>
              <a:sym typeface="Calibri"/>
            </a:endParaRPr>
          </a:p>
        </p:txBody>
      </p:sp>
      <p:sp>
        <p:nvSpPr>
          <p:cNvPr id="195" name="Google Shape;19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96" name="Google Shape;196;p11"/>
          <p:cNvPicPr preferRelativeResize="0"/>
          <p:nvPr/>
        </p:nvPicPr>
        <p:blipFill rotWithShape="1">
          <a:blip r:embed="rId3">
            <a:alphaModFix/>
          </a:blip>
          <a:srcRect b="0" l="0" r="0" t="0"/>
          <a:stretch/>
        </p:blipFill>
        <p:spPr>
          <a:xfrm>
            <a:off x="302427" y="338734"/>
            <a:ext cx="3178730" cy="1884437"/>
          </a:xfrm>
          <a:prstGeom prst="rect">
            <a:avLst/>
          </a:prstGeom>
          <a:noFill/>
          <a:ln>
            <a:noFill/>
          </a:ln>
        </p:spPr>
      </p:pic>
      <p:sp>
        <p:nvSpPr>
          <p:cNvPr id="197" name="Google Shape;197;p11"/>
          <p:cNvSpPr txBox="1"/>
          <p:nvPr/>
        </p:nvSpPr>
        <p:spPr>
          <a:xfrm>
            <a:off x="228600" y="2395637"/>
            <a:ext cx="8458199"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Through regulations, government will ensure resident and family councils are able to </a:t>
            </a:r>
            <a:r>
              <a:rPr b="0" i="0" lang="en-US" sz="1400" u="none" cap="none" strike="noStrike">
                <a:solidFill>
                  <a:schemeClr val="dk1"/>
                </a:solidFill>
                <a:highlight>
                  <a:srgbClr val="FFFF00"/>
                </a:highlight>
                <a:latin typeface="Calibri"/>
                <a:ea typeface="Calibri"/>
                <a:cs typeface="Calibri"/>
                <a:sym typeface="Calibri"/>
              </a:rPr>
              <a:t>meet without licensees </a:t>
            </a:r>
            <a:r>
              <a:rPr b="0" i="0" lang="en-US" sz="1400" u="none" cap="none" strike="noStrike">
                <a:solidFill>
                  <a:schemeClr val="dk1"/>
                </a:solidFill>
                <a:latin typeface="Calibri"/>
                <a:ea typeface="Calibri"/>
                <a:cs typeface="Calibri"/>
                <a:sym typeface="Calibri"/>
              </a:rPr>
              <a:t>if preferred.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The goal is to </a:t>
            </a:r>
            <a:r>
              <a:rPr b="0" i="0" lang="en-US" sz="1400" u="none" cap="none" strike="noStrike">
                <a:solidFill>
                  <a:schemeClr val="dk1"/>
                </a:solidFill>
                <a:highlight>
                  <a:srgbClr val="FFFF00"/>
                </a:highlight>
                <a:latin typeface="Calibri"/>
                <a:ea typeface="Calibri"/>
                <a:cs typeface="Calibri"/>
                <a:sym typeface="Calibri"/>
              </a:rPr>
              <a:t>ensure council members are supported </a:t>
            </a:r>
            <a:r>
              <a:rPr b="0" i="0" lang="en-US" sz="1400" u="none" cap="none" strike="noStrike">
                <a:solidFill>
                  <a:schemeClr val="dk1"/>
                </a:solidFill>
                <a:latin typeface="Calibri"/>
                <a:ea typeface="Calibri"/>
                <a:cs typeface="Calibri"/>
                <a:sym typeface="Calibri"/>
              </a:rPr>
              <a:t>to have honest, open discussions.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Care-home licensees will be required to provide, without cost, </a:t>
            </a:r>
            <a:r>
              <a:rPr b="0" i="0" lang="en-US" sz="1400" u="none" cap="none" strike="noStrike">
                <a:solidFill>
                  <a:schemeClr val="dk1"/>
                </a:solidFill>
                <a:highlight>
                  <a:srgbClr val="FFFF00"/>
                </a:highlight>
                <a:latin typeface="Calibri"/>
                <a:ea typeface="Calibri"/>
                <a:cs typeface="Calibri"/>
                <a:sym typeface="Calibri"/>
              </a:rPr>
              <a:t>administrative support </a:t>
            </a:r>
            <a:r>
              <a:rPr b="0" i="0" lang="en-US" sz="1400" u="none" cap="none" strike="noStrike">
                <a:solidFill>
                  <a:schemeClr val="dk1"/>
                </a:solidFill>
                <a:latin typeface="Calibri"/>
                <a:ea typeface="Calibri"/>
                <a:cs typeface="Calibri"/>
                <a:sym typeface="Calibri"/>
              </a:rPr>
              <a:t>of an employee who is approved by the council for the council meeting.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Care-home licensees will be required to provide </a:t>
            </a:r>
            <a:r>
              <a:rPr b="0" i="0" lang="en-US" sz="1400" u="none" cap="none" strike="noStrike">
                <a:solidFill>
                  <a:schemeClr val="dk1"/>
                </a:solidFill>
                <a:highlight>
                  <a:srgbClr val="FFFF00"/>
                </a:highlight>
                <a:latin typeface="Calibri"/>
                <a:ea typeface="Calibri"/>
                <a:cs typeface="Calibri"/>
                <a:sym typeface="Calibri"/>
              </a:rPr>
              <a:t>access to a meeting room </a:t>
            </a:r>
            <a:r>
              <a:rPr b="0" i="0" lang="en-US" sz="1400" u="none" cap="none" strike="noStrike">
                <a:solidFill>
                  <a:schemeClr val="dk1"/>
                </a:solidFill>
                <a:latin typeface="Calibri"/>
                <a:ea typeface="Calibri"/>
                <a:cs typeface="Calibri"/>
                <a:sym typeface="Calibri"/>
              </a:rPr>
              <a:t>on the premises for up to three hours and </a:t>
            </a:r>
            <a:r>
              <a:rPr b="0" i="0" lang="en-US" sz="1400" u="none" cap="none" strike="noStrike">
                <a:solidFill>
                  <a:schemeClr val="dk1"/>
                </a:solidFill>
                <a:highlight>
                  <a:srgbClr val="FFFF00"/>
                </a:highlight>
                <a:latin typeface="Calibri"/>
                <a:ea typeface="Calibri"/>
                <a:cs typeface="Calibri"/>
                <a:sym typeface="Calibri"/>
              </a:rPr>
              <a:t>equipment </a:t>
            </a:r>
            <a:r>
              <a:rPr b="0" i="0" lang="en-US" sz="1400" u="none" cap="none" strike="noStrike">
                <a:solidFill>
                  <a:schemeClr val="dk1"/>
                </a:solidFill>
                <a:latin typeface="Calibri"/>
                <a:ea typeface="Calibri"/>
                <a:cs typeface="Calibri"/>
                <a:sym typeface="Calibri"/>
              </a:rPr>
              <a:t>for the council meeting.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Licensee of LTC homes will be </a:t>
            </a:r>
            <a:r>
              <a:rPr b="0" i="0" lang="en-US" sz="1400" u="none" cap="none" strike="noStrike">
                <a:solidFill>
                  <a:schemeClr val="dk1"/>
                </a:solidFill>
                <a:highlight>
                  <a:srgbClr val="FFFF00"/>
                </a:highlight>
                <a:latin typeface="Calibri"/>
                <a:ea typeface="Calibri"/>
                <a:cs typeface="Calibri"/>
                <a:sym typeface="Calibri"/>
              </a:rPr>
              <a:t>required to respond in writing to all recommendations </a:t>
            </a:r>
            <a:r>
              <a:rPr b="0" i="0" lang="en-US" sz="1400" u="none" cap="none" strike="noStrike">
                <a:solidFill>
                  <a:schemeClr val="dk1"/>
                </a:solidFill>
                <a:latin typeface="Calibri"/>
                <a:ea typeface="Calibri"/>
                <a:cs typeface="Calibri"/>
                <a:sym typeface="Calibri"/>
              </a:rPr>
              <a:t>brought forward by the resident and family councils.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r>
              <a:rPr b="0" i="0" lang="en-US" sz="1400" u="none" cap="none" strike="noStrike">
                <a:solidFill>
                  <a:schemeClr val="dk1"/>
                </a:solidFill>
                <a:highlight>
                  <a:srgbClr val="FFFF00"/>
                </a:highlight>
                <a:latin typeface="Calibri"/>
                <a:ea typeface="Calibri"/>
                <a:cs typeface="Calibri"/>
                <a:sym typeface="Calibri"/>
              </a:rPr>
              <a:t>The Ministry of Health </a:t>
            </a:r>
            <a:r>
              <a:rPr b="0" i="0" lang="en-US" sz="1400" u="none" cap="none" strike="noStrike">
                <a:solidFill>
                  <a:schemeClr val="dk1"/>
                </a:solidFill>
                <a:latin typeface="Calibri"/>
                <a:ea typeface="Calibri"/>
                <a:cs typeface="Calibri"/>
                <a:sym typeface="Calibri"/>
              </a:rPr>
              <a:t>is developing improved </a:t>
            </a:r>
            <a:r>
              <a:rPr b="0" i="0" lang="en-US" sz="1400" u="none" cap="none" strike="noStrike">
                <a:solidFill>
                  <a:schemeClr val="dk1"/>
                </a:solidFill>
                <a:highlight>
                  <a:srgbClr val="FFFF00"/>
                </a:highlight>
                <a:latin typeface="Calibri"/>
                <a:ea typeface="Calibri"/>
                <a:cs typeface="Calibri"/>
                <a:sym typeface="Calibri"/>
              </a:rPr>
              <a:t>information resources </a:t>
            </a:r>
            <a:r>
              <a:rPr b="0" i="0" lang="en-US" sz="1400" u="none" cap="none" strike="noStrike">
                <a:solidFill>
                  <a:schemeClr val="dk1"/>
                </a:solidFill>
                <a:latin typeface="Calibri"/>
                <a:ea typeface="Calibri"/>
                <a:cs typeface="Calibri"/>
                <a:sym typeface="Calibri"/>
              </a:rPr>
              <a:t>for resident and family council members.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The Ministry of Health will also provide a description of the council roles and responsibilities with focus on education, knowledge sharing, understanding residents’ rights and discussing best practices and systemic issues that are of interest to residents and their families to enhance quality of life for residents.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Licensees/licensees will be </a:t>
            </a:r>
            <a:r>
              <a:rPr b="0" i="0" lang="en-US" sz="1400" u="none" cap="none" strike="noStrike">
                <a:solidFill>
                  <a:schemeClr val="dk1"/>
                </a:solidFill>
                <a:highlight>
                  <a:srgbClr val="FFFF00"/>
                </a:highlight>
                <a:latin typeface="Calibri"/>
                <a:ea typeface="Calibri"/>
                <a:cs typeface="Calibri"/>
                <a:sym typeface="Calibri"/>
              </a:rPr>
              <a:t>obligated to share information from the Ministry of Health and the seniors advocate </a:t>
            </a:r>
            <a:r>
              <a:rPr b="0" i="0" lang="en-US" sz="1400" u="none" cap="none" strike="noStrike">
                <a:solidFill>
                  <a:schemeClr val="dk1"/>
                </a:solidFill>
                <a:latin typeface="Calibri"/>
                <a:ea typeface="Calibri"/>
                <a:cs typeface="Calibri"/>
                <a:sym typeface="Calibri"/>
              </a:rPr>
              <a:t>with members of the resident and family councils.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r>
              <a:rPr b="0" i="0" lang="en-US" sz="1400" u="none" cap="none" strike="noStrike">
                <a:solidFill>
                  <a:schemeClr val="dk1"/>
                </a:solidFill>
                <a:highlight>
                  <a:srgbClr val="FFFF00"/>
                </a:highlight>
                <a:latin typeface="Calibri"/>
                <a:ea typeface="Calibri"/>
                <a:cs typeface="Calibri"/>
                <a:sym typeface="Calibri"/>
              </a:rPr>
              <a:t>Each health authority </a:t>
            </a:r>
            <a:r>
              <a:rPr b="0" i="0" lang="en-US" sz="1400" u="none" cap="none" strike="noStrike">
                <a:solidFill>
                  <a:schemeClr val="dk1"/>
                </a:solidFill>
                <a:latin typeface="Calibri"/>
                <a:ea typeface="Calibri"/>
                <a:cs typeface="Calibri"/>
                <a:sym typeface="Calibri"/>
              </a:rPr>
              <a:t>will be required to establish regional resident and family councils that will be co-chaired by a representative from the LTC council chairs and the health authority.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The purpose of the regional council is to identify challenges and best practices at the local resident and family council level.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 type="body"/>
          </p:nvPr>
        </p:nvSpPr>
        <p:spPr>
          <a:xfrm>
            <a:off x="395392" y="405833"/>
            <a:ext cx="8229600" cy="6034077"/>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rgbClr val="002060"/>
              </a:buClr>
              <a:buSzPct val="100000"/>
              <a:buChar char="•"/>
            </a:pPr>
            <a:r>
              <a:rPr lang="en-US" sz="5700">
                <a:solidFill>
                  <a:srgbClr val="002060"/>
                </a:solidFill>
              </a:rPr>
              <a:t>Show of Interest</a:t>
            </a:r>
            <a:endParaRPr/>
          </a:p>
          <a:p>
            <a:pPr indent="0" lvl="0" marL="0" rtl="0" algn="l">
              <a:lnSpc>
                <a:spcPct val="100000"/>
              </a:lnSpc>
              <a:spcBef>
                <a:spcPts val="969"/>
              </a:spcBef>
              <a:spcAft>
                <a:spcPts val="0"/>
              </a:spcAft>
              <a:buClr>
                <a:srgbClr val="002060"/>
              </a:buClr>
              <a:buSzPct val="100000"/>
              <a:buNone/>
            </a:pPr>
            <a:br>
              <a:rPr lang="en-US" sz="5700">
                <a:solidFill>
                  <a:srgbClr val="002060"/>
                </a:solidFill>
              </a:rPr>
            </a:br>
            <a:endParaRPr sz="5700">
              <a:solidFill>
                <a:srgbClr val="002060"/>
              </a:solidFill>
            </a:endParaRPr>
          </a:p>
          <a:p>
            <a:pPr indent="-342900" lvl="0" marL="342900" rtl="0" algn="l">
              <a:lnSpc>
                <a:spcPct val="100000"/>
              </a:lnSpc>
              <a:spcBef>
                <a:spcPts val="969"/>
              </a:spcBef>
              <a:spcAft>
                <a:spcPts val="0"/>
              </a:spcAft>
              <a:buClr>
                <a:srgbClr val="002060"/>
              </a:buClr>
              <a:buSzPct val="100000"/>
              <a:buChar char="•"/>
            </a:pPr>
            <a:r>
              <a:rPr lang="en-US" sz="5700">
                <a:solidFill>
                  <a:srgbClr val="002060"/>
                </a:solidFill>
              </a:rPr>
              <a:t>Q&amp;As</a:t>
            </a:r>
            <a:endParaRPr/>
          </a:p>
          <a:p>
            <a:pPr indent="0" lvl="0" marL="0" rtl="0" algn="l">
              <a:lnSpc>
                <a:spcPct val="100000"/>
              </a:lnSpc>
              <a:spcBef>
                <a:spcPts val="969"/>
              </a:spcBef>
              <a:spcAft>
                <a:spcPts val="0"/>
              </a:spcAft>
              <a:buClr>
                <a:srgbClr val="002060"/>
              </a:buClr>
              <a:buSzPct val="100000"/>
              <a:buNone/>
            </a:pPr>
            <a:br>
              <a:rPr lang="en-US" sz="5700">
                <a:solidFill>
                  <a:srgbClr val="002060"/>
                </a:solidFill>
              </a:rPr>
            </a:br>
            <a:endParaRPr sz="5700">
              <a:solidFill>
                <a:srgbClr val="002060"/>
              </a:solidFill>
            </a:endParaRPr>
          </a:p>
          <a:p>
            <a:pPr indent="-342900" lvl="0" marL="342900" rtl="0" algn="l">
              <a:lnSpc>
                <a:spcPct val="100000"/>
              </a:lnSpc>
              <a:spcBef>
                <a:spcPts val="969"/>
              </a:spcBef>
              <a:spcAft>
                <a:spcPts val="0"/>
              </a:spcAft>
              <a:buClr>
                <a:srgbClr val="002060"/>
              </a:buClr>
              <a:buSzPct val="100000"/>
              <a:buChar char="•"/>
            </a:pPr>
            <a:r>
              <a:rPr lang="en-US" sz="5700">
                <a:solidFill>
                  <a:srgbClr val="002060"/>
                </a:solidFill>
              </a:rPr>
              <a:t>Important </a:t>
            </a:r>
            <a:br>
              <a:rPr lang="en-US" sz="5700">
                <a:solidFill>
                  <a:srgbClr val="002060"/>
                </a:solidFill>
              </a:rPr>
            </a:br>
            <a:r>
              <a:rPr lang="en-US" sz="5700">
                <a:solidFill>
                  <a:srgbClr val="002060"/>
                </a:solidFill>
              </a:rPr>
              <a:t>Documents</a:t>
            </a:r>
            <a:br>
              <a:rPr lang="en-US" sz="5700">
                <a:solidFill>
                  <a:srgbClr val="17365D"/>
                </a:solidFill>
              </a:rPr>
            </a:br>
            <a:br>
              <a:rPr lang="en-US">
                <a:solidFill>
                  <a:srgbClr val="17365D"/>
                </a:solidFill>
              </a:rPr>
            </a:br>
            <a:endParaRPr>
              <a:solidFill>
                <a:srgbClr val="17365D"/>
              </a:solidFill>
            </a:endParaRPr>
          </a:p>
        </p:txBody>
      </p:sp>
      <p:pic>
        <p:nvPicPr>
          <p:cNvPr id="204" name="Google Shape;204;p12"/>
          <p:cNvPicPr preferRelativeResize="0"/>
          <p:nvPr/>
        </p:nvPicPr>
        <p:blipFill rotWithShape="1">
          <a:blip r:embed="rId3">
            <a:alphaModFix/>
          </a:blip>
          <a:srcRect b="0" l="0" r="0" t="0"/>
          <a:stretch/>
        </p:blipFill>
        <p:spPr>
          <a:xfrm>
            <a:off x="6019800" y="0"/>
            <a:ext cx="3024640" cy="2640559"/>
          </a:xfrm>
          <a:prstGeom prst="rect">
            <a:avLst/>
          </a:prstGeom>
          <a:noFill/>
          <a:ln>
            <a:noFill/>
          </a:ln>
        </p:spPr>
      </p:pic>
      <p:pic>
        <p:nvPicPr>
          <p:cNvPr id="205" name="Google Shape;205;p12"/>
          <p:cNvPicPr preferRelativeResize="0"/>
          <p:nvPr/>
        </p:nvPicPr>
        <p:blipFill rotWithShape="1">
          <a:blip r:embed="rId4">
            <a:alphaModFix/>
          </a:blip>
          <a:srcRect b="0" l="0" r="0" t="0"/>
          <a:stretch/>
        </p:blipFill>
        <p:spPr>
          <a:xfrm>
            <a:off x="2467293" y="1905000"/>
            <a:ext cx="3443015" cy="2270195"/>
          </a:xfrm>
          <a:prstGeom prst="rect">
            <a:avLst/>
          </a:prstGeom>
          <a:noFill/>
          <a:ln>
            <a:noFill/>
          </a:ln>
        </p:spPr>
      </p:pic>
      <p:pic>
        <p:nvPicPr>
          <p:cNvPr id="206" name="Google Shape;206;p12"/>
          <p:cNvPicPr preferRelativeResize="0"/>
          <p:nvPr/>
        </p:nvPicPr>
        <p:blipFill rotWithShape="1">
          <a:blip r:embed="rId5">
            <a:alphaModFix/>
          </a:blip>
          <a:srcRect b="0" l="0" r="0" t="0"/>
          <a:stretch/>
        </p:blipFill>
        <p:spPr>
          <a:xfrm>
            <a:off x="5718634" y="4210685"/>
            <a:ext cx="3029974" cy="25422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152401" y="75593"/>
            <a:ext cx="8547846"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7365D"/>
              </a:buClr>
              <a:buSzPts val="3200"/>
              <a:buFont typeface="Calibri"/>
              <a:buNone/>
            </a:pPr>
            <a:r>
              <a:rPr b="1" lang="en-US" sz="3200">
                <a:solidFill>
                  <a:srgbClr val="17365D"/>
                </a:solidFill>
              </a:rPr>
              <a:t>Next Step:</a:t>
            </a:r>
            <a:br>
              <a:rPr b="1" lang="en-US" sz="3200">
                <a:solidFill>
                  <a:srgbClr val="17365D"/>
                </a:solidFill>
              </a:rPr>
            </a:br>
            <a:r>
              <a:rPr b="1" lang="en-US" sz="3200">
                <a:solidFill>
                  <a:srgbClr val="17365D"/>
                </a:solidFill>
              </a:rPr>
              <a:t>Establish the Family Council</a:t>
            </a:r>
            <a:endParaRPr/>
          </a:p>
        </p:txBody>
      </p:sp>
      <p:sp>
        <p:nvSpPr>
          <p:cNvPr id="212" name="Google Shape;212;p13"/>
          <p:cNvSpPr txBox="1"/>
          <p:nvPr>
            <p:ph idx="1" type="body"/>
          </p:nvPr>
        </p:nvSpPr>
        <p:spPr>
          <a:xfrm>
            <a:off x="443753" y="1299747"/>
            <a:ext cx="8229600" cy="5421728"/>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Clr>
                <a:schemeClr val="dk1"/>
              </a:buClr>
              <a:buSzPts val="2400"/>
              <a:buAutoNum type="arabicPeriod"/>
            </a:pPr>
            <a:r>
              <a:rPr lang="en-US" sz="2400"/>
              <a:t>Find your key families who wish to start the Family Council, </a:t>
            </a:r>
            <a:endParaRPr/>
          </a:p>
          <a:p>
            <a:pPr indent="-514350" lvl="0" marL="514350" rtl="0" algn="l">
              <a:lnSpc>
                <a:spcPct val="100000"/>
              </a:lnSpc>
              <a:spcBef>
                <a:spcPts val="480"/>
              </a:spcBef>
              <a:spcAft>
                <a:spcPts val="0"/>
              </a:spcAft>
              <a:buClr>
                <a:schemeClr val="dk1"/>
              </a:buClr>
              <a:buSzPts val="2400"/>
              <a:buAutoNum type="arabicPeriod"/>
            </a:pPr>
            <a:r>
              <a:rPr lang="en-US" sz="2400"/>
              <a:t>Settle on your governing documents,</a:t>
            </a:r>
            <a:endParaRPr/>
          </a:p>
          <a:p>
            <a:pPr indent="-514350" lvl="0" marL="514350" rtl="0" algn="l">
              <a:lnSpc>
                <a:spcPct val="100000"/>
              </a:lnSpc>
              <a:spcBef>
                <a:spcPts val="480"/>
              </a:spcBef>
              <a:spcAft>
                <a:spcPts val="0"/>
              </a:spcAft>
              <a:buClr>
                <a:schemeClr val="dk1"/>
              </a:buClr>
              <a:buSzPts val="2400"/>
              <a:buAutoNum type="arabicPeriod"/>
            </a:pPr>
            <a:r>
              <a:rPr lang="en-US" sz="2400"/>
              <a:t>Send Notice of meeting to establish a Family Council along with those documents;</a:t>
            </a:r>
            <a:endParaRPr/>
          </a:p>
          <a:p>
            <a:pPr indent="-514350" lvl="0" marL="514350" rtl="0" algn="l">
              <a:lnSpc>
                <a:spcPct val="100000"/>
              </a:lnSpc>
              <a:spcBef>
                <a:spcPts val="480"/>
              </a:spcBef>
              <a:spcAft>
                <a:spcPts val="0"/>
              </a:spcAft>
              <a:buClr>
                <a:schemeClr val="dk1"/>
              </a:buClr>
              <a:buSzPts val="2400"/>
              <a:buAutoNum type="arabicPeriod"/>
            </a:pPr>
            <a:r>
              <a:rPr lang="en-US" sz="2400"/>
              <a:t>Vote to establish a Family Council,</a:t>
            </a:r>
            <a:endParaRPr/>
          </a:p>
          <a:p>
            <a:pPr indent="-514350" lvl="0" marL="514350" rtl="0" algn="l">
              <a:lnSpc>
                <a:spcPct val="100000"/>
              </a:lnSpc>
              <a:spcBef>
                <a:spcPts val="480"/>
              </a:spcBef>
              <a:spcAft>
                <a:spcPts val="0"/>
              </a:spcAft>
              <a:buClr>
                <a:schemeClr val="dk1"/>
              </a:buClr>
              <a:buSzPts val="2400"/>
              <a:buAutoNum type="arabicPeriod"/>
            </a:pPr>
            <a:r>
              <a:rPr lang="en-US" sz="2400"/>
              <a:t>Introduce candidates for Executive,</a:t>
            </a:r>
            <a:endParaRPr/>
          </a:p>
          <a:p>
            <a:pPr indent="-514350" lvl="0" marL="514350" rtl="0" algn="l">
              <a:lnSpc>
                <a:spcPct val="100000"/>
              </a:lnSpc>
              <a:spcBef>
                <a:spcPts val="480"/>
              </a:spcBef>
              <a:spcAft>
                <a:spcPts val="0"/>
              </a:spcAft>
              <a:buClr>
                <a:schemeClr val="dk1"/>
              </a:buClr>
              <a:buSzPts val="2400"/>
              <a:buAutoNum type="arabicPeriod"/>
            </a:pPr>
            <a:r>
              <a:rPr lang="en-US" sz="2400"/>
              <a:t>Vote in Executive team,</a:t>
            </a:r>
            <a:endParaRPr/>
          </a:p>
          <a:p>
            <a:pPr indent="-514350" lvl="0" marL="514350" rtl="0" algn="l">
              <a:lnSpc>
                <a:spcPct val="100000"/>
              </a:lnSpc>
              <a:spcBef>
                <a:spcPts val="480"/>
              </a:spcBef>
              <a:spcAft>
                <a:spcPts val="0"/>
              </a:spcAft>
              <a:buClr>
                <a:schemeClr val="dk1"/>
              </a:buClr>
              <a:buSzPts val="2400"/>
              <a:buAutoNum type="arabicPeriod"/>
            </a:pPr>
            <a:r>
              <a:rPr lang="en-US" sz="2400"/>
              <a:t>Voila! Your Family Council is formed!</a:t>
            </a:r>
            <a:endParaRPr/>
          </a:p>
          <a:p>
            <a:pPr indent="-514350" lvl="0" marL="514350" rtl="0" algn="l">
              <a:lnSpc>
                <a:spcPct val="100000"/>
              </a:lnSpc>
              <a:spcBef>
                <a:spcPts val="480"/>
              </a:spcBef>
              <a:spcAft>
                <a:spcPts val="0"/>
              </a:spcAft>
              <a:buClr>
                <a:schemeClr val="dk1"/>
              </a:buClr>
              <a:buSzPts val="2400"/>
              <a:buAutoNum type="arabicPeriod"/>
            </a:pPr>
            <a:r>
              <a:rPr lang="en-US" sz="2400"/>
              <a:t>Set next date and agenda for your meeting.</a:t>
            </a:r>
            <a:endParaRPr/>
          </a:p>
          <a:p>
            <a:pPr indent="0" lvl="0" marL="0" rtl="0" algn="ctr">
              <a:lnSpc>
                <a:spcPct val="100000"/>
              </a:lnSpc>
              <a:spcBef>
                <a:spcPts val="480"/>
              </a:spcBef>
              <a:spcAft>
                <a:spcPts val="0"/>
              </a:spcAft>
              <a:buClr>
                <a:schemeClr val="dk1"/>
              </a:buClr>
              <a:buSzPts val="2400"/>
              <a:buNone/>
            </a:pPr>
            <a:br>
              <a:rPr lang="en-US" sz="2400"/>
            </a:br>
            <a:r>
              <a:rPr b="1" lang="en-US" sz="2400">
                <a:solidFill>
                  <a:srgbClr val="009900"/>
                </a:solidFill>
              </a:rPr>
              <a:t>Enjoy volunteering, supporting, learning, improving, and taking part in something that can affect positive change in long term care everywhere!</a:t>
            </a:r>
            <a:endParaRPr/>
          </a:p>
        </p:txBody>
      </p:sp>
      <p:sp>
        <p:nvSpPr>
          <p:cNvPr id="213" name="Google Shape;21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type="title"/>
          </p:nvPr>
        </p:nvSpPr>
        <p:spPr>
          <a:xfrm>
            <a:off x="457200" y="380999"/>
            <a:ext cx="8229600" cy="22290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br>
              <a:rPr b="1" lang="en-US" sz="3600"/>
            </a:br>
            <a:br>
              <a:rPr b="1" lang="en-US" sz="3600"/>
            </a:br>
            <a:r>
              <a:rPr b="1" lang="en-US" sz="3200">
                <a:solidFill>
                  <a:srgbClr val="17365D"/>
                </a:solidFill>
                <a:latin typeface="Arial"/>
                <a:ea typeface="Arial"/>
                <a:cs typeface="Arial"/>
                <a:sym typeface="Arial"/>
              </a:rPr>
              <a:t>FAMILY COUNCIL </a:t>
            </a:r>
            <a:br>
              <a:rPr b="1" lang="en-US" sz="3200">
                <a:solidFill>
                  <a:srgbClr val="17365D"/>
                </a:solidFill>
                <a:latin typeface="Arial"/>
                <a:ea typeface="Arial"/>
                <a:cs typeface="Arial"/>
                <a:sym typeface="Arial"/>
              </a:rPr>
            </a:br>
            <a:r>
              <a:rPr b="1" lang="en-US" sz="2400">
                <a:solidFill>
                  <a:srgbClr val="17365D"/>
                </a:solidFill>
                <a:latin typeface="Arial"/>
                <a:ea typeface="Arial"/>
                <a:cs typeface="Arial"/>
                <a:sym typeface="Arial"/>
              </a:rPr>
              <a:t>Sample Meeting Structure </a:t>
            </a:r>
            <a:br>
              <a:rPr lang="en-US" sz="1800">
                <a:latin typeface="Calibri"/>
                <a:ea typeface="Calibri"/>
                <a:cs typeface="Calibri"/>
                <a:sym typeface="Calibri"/>
              </a:rPr>
            </a:br>
            <a:br>
              <a:rPr b="1" lang="en-US" sz="1800">
                <a:latin typeface="Times New Roman"/>
                <a:ea typeface="Times New Roman"/>
                <a:cs typeface="Times New Roman"/>
                <a:sym typeface="Times New Roman"/>
              </a:rPr>
            </a:br>
            <a:endParaRPr sz="3600"/>
          </a:p>
        </p:txBody>
      </p:sp>
      <p:sp>
        <p:nvSpPr>
          <p:cNvPr id="220" name="Google Shape;2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1" name="Google Shape;221;p14"/>
          <p:cNvSpPr txBox="1"/>
          <p:nvPr>
            <p:ph idx="1" type="body"/>
          </p:nvPr>
        </p:nvSpPr>
        <p:spPr>
          <a:xfrm>
            <a:off x="0" y="1043020"/>
            <a:ext cx="8229600" cy="60960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l">
              <a:lnSpc>
                <a:spcPct val="112000"/>
              </a:lnSpc>
              <a:spcBef>
                <a:spcPts val="0"/>
              </a:spcBef>
              <a:spcAft>
                <a:spcPts val="0"/>
              </a:spcAft>
              <a:buClr>
                <a:schemeClr val="dk1"/>
              </a:buClr>
              <a:buSzPct val="100000"/>
              <a:buFont typeface="Noto Sans Symbols"/>
              <a:buChar char="∙"/>
            </a:pPr>
            <a:r>
              <a:rPr lang="en-US" sz="9600"/>
              <a:t>Determine a chair to be the main contact for Family Council and to the long-term care home delegate. </a:t>
            </a:r>
            <a:br>
              <a:rPr lang="en-US" sz="9600"/>
            </a:br>
            <a:endParaRPr sz="9600"/>
          </a:p>
          <a:p>
            <a:pPr indent="-342900" lvl="0" marL="342900" rtl="0" algn="l">
              <a:lnSpc>
                <a:spcPct val="112000"/>
              </a:lnSpc>
              <a:spcBef>
                <a:spcPts val="480"/>
              </a:spcBef>
              <a:spcAft>
                <a:spcPts val="0"/>
              </a:spcAft>
              <a:buClr>
                <a:schemeClr val="dk1"/>
              </a:buClr>
              <a:buSzPct val="100000"/>
              <a:buFont typeface="Noto Sans Symbols"/>
              <a:buChar char="∙"/>
            </a:pPr>
            <a:r>
              <a:rPr lang="en-US" sz="9600"/>
              <a:t>Hold </a:t>
            </a:r>
            <a:r>
              <a:rPr b="1" lang="en-US" sz="9600"/>
              <a:t>regular (monthly) meetings</a:t>
            </a:r>
            <a:r>
              <a:rPr lang="en-US" sz="9600"/>
              <a:t>,</a:t>
            </a:r>
            <a:br>
              <a:rPr lang="en-US" sz="9600"/>
            </a:br>
            <a:r>
              <a:rPr lang="en-US" sz="9600"/>
              <a:t>Work with your care home to provide a meeting room (virtual zoom room or in person)</a:t>
            </a:r>
            <a:br>
              <a:rPr lang="en-US" sz="9600"/>
            </a:br>
            <a:endParaRPr sz="9600"/>
          </a:p>
          <a:p>
            <a:pPr indent="-342900" lvl="0" marL="342900" rtl="0" algn="l">
              <a:lnSpc>
                <a:spcPct val="112000"/>
              </a:lnSpc>
              <a:spcBef>
                <a:spcPts val="480"/>
              </a:spcBef>
              <a:spcAft>
                <a:spcPts val="0"/>
              </a:spcAft>
              <a:buClr>
                <a:schemeClr val="dk1"/>
              </a:buClr>
              <a:buSzPct val="100000"/>
              <a:buFont typeface="Noto Sans Symbols"/>
              <a:buChar char="∙"/>
            </a:pPr>
            <a:r>
              <a:rPr lang="en-US" sz="9600"/>
              <a:t>Family Council is run by families with the support of a staff liaison, for the benefit of residents </a:t>
            </a:r>
            <a:br>
              <a:rPr b="1" lang="en-US" sz="9600"/>
            </a:br>
            <a:endParaRPr b="1" sz="9600"/>
          </a:p>
          <a:p>
            <a:pPr indent="-342900" lvl="0" marL="342900" rtl="0" algn="l">
              <a:lnSpc>
                <a:spcPct val="112000"/>
              </a:lnSpc>
              <a:spcBef>
                <a:spcPts val="480"/>
              </a:spcBef>
              <a:spcAft>
                <a:spcPts val="0"/>
              </a:spcAft>
              <a:buClr>
                <a:schemeClr val="dk1"/>
              </a:buClr>
              <a:buSzPct val="100000"/>
              <a:buFont typeface="Noto Sans Symbols"/>
              <a:buChar char="∙"/>
            </a:pPr>
            <a:r>
              <a:rPr lang="en-US" sz="9600"/>
              <a:t>Effective meetings and Key tools:</a:t>
            </a:r>
            <a:br>
              <a:rPr lang="en-US" sz="9600"/>
            </a:br>
            <a:br>
              <a:rPr lang="en-US" sz="9600"/>
            </a:br>
            <a:r>
              <a:rPr lang="en-US" sz="9600"/>
              <a:t>- </a:t>
            </a:r>
            <a:r>
              <a:rPr b="1" lang="en-US" sz="9600"/>
              <a:t>Agendas </a:t>
            </a:r>
            <a:br>
              <a:rPr b="1" lang="en-US" sz="9600"/>
            </a:br>
            <a:r>
              <a:rPr lang="en-US" sz="9600"/>
              <a:t>- </a:t>
            </a:r>
            <a:r>
              <a:rPr b="1" lang="en-US" sz="9600"/>
              <a:t>Minutes</a:t>
            </a:r>
            <a:br>
              <a:rPr lang="en-US" sz="9600"/>
            </a:br>
            <a:r>
              <a:rPr b="1" lang="en-US" sz="9600"/>
              <a:t>- Terms of Reference</a:t>
            </a:r>
            <a:br>
              <a:rPr lang="en-US" sz="9600"/>
            </a:br>
            <a:r>
              <a:rPr lang="en-US" sz="9600"/>
              <a:t>- </a:t>
            </a:r>
            <a:r>
              <a:rPr b="1" lang="en-US" sz="9600"/>
              <a:t>Code of Conduct</a:t>
            </a:r>
            <a:br>
              <a:rPr lang="en-US" sz="9600"/>
            </a:br>
            <a:endParaRPr sz="9600"/>
          </a:p>
          <a:p>
            <a:pPr indent="-292100" lvl="0" marL="342900" rtl="0" algn="l">
              <a:lnSpc>
                <a:spcPct val="112000"/>
              </a:lnSpc>
              <a:spcBef>
                <a:spcPts val="160"/>
              </a:spcBef>
              <a:spcAft>
                <a:spcPts val="0"/>
              </a:spcAft>
              <a:buClr>
                <a:schemeClr val="dk1"/>
              </a:buClr>
              <a:buSzPct val="100000"/>
              <a:buFont typeface="Noto Sans Symbols"/>
              <a:buNone/>
            </a:pPr>
            <a:r>
              <a:t/>
            </a:r>
            <a:endParaRPr b="1"/>
          </a:p>
          <a:p>
            <a:pPr indent="-292100" lvl="0" marL="342900" rtl="0" algn="l">
              <a:lnSpc>
                <a:spcPct val="100000"/>
              </a:lnSpc>
              <a:spcBef>
                <a:spcPts val="160"/>
              </a:spcBef>
              <a:spcAft>
                <a:spcPts val="0"/>
              </a:spcAft>
              <a:buClr>
                <a:schemeClr val="dk1"/>
              </a:buClr>
              <a:buSzPct val="100000"/>
              <a:buNone/>
            </a:pPr>
            <a:r>
              <a:t/>
            </a:r>
            <a:endParaRPr/>
          </a:p>
        </p:txBody>
      </p:sp>
      <p:pic>
        <p:nvPicPr>
          <p:cNvPr id="222" name="Google Shape;222;p14"/>
          <p:cNvPicPr preferRelativeResize="0"/>
          <p:nvPr/>
        </p:nvPicPr>
        <p:blipFill rotWithShape="1">
          <a:blip r:embed="rId3">
            <a:alphaModFix/>
          </a:blip>
          <a:srcRect b="0" l="0" r="0" t="0"/>
          <a:stretch/>
        </p:blipFill>
        <p:spPr>
          <a:xfrm>
            <a:off x="5029200" y="4091020"/>
            <a:ext cx="3768874" cy="22935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15"/>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15"/>
          <p:cNvSpPr/>
          <p:nvPr/>
        </p:nvSpPr>
        <p:spPr>
          <a:xfrm flipH="1">
            <a:off x="6432540" y="3335867"/>
            <a:ext cx="246888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15"/>
          <p:cNvSpPr/>
          <p:nvPr/>
        </p:nvSpPr>
        <p:spPr>
          <a:xfrm>
            <a:off x="481330" y="623275"/>
            <a:ext cx="8178790"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15"/>
          <p:cNvSpPr txBox="1"/>
          <p:nvPr>
            <p:ph type="title"/>
          </p:nvPr>
        </p:nvSpPr>
        <p:spPr>
          <a:xfrm>
            <a:off x="685800" y="625111"/>
            <a:ext cx="7315200" cy="8988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en-US" sz="2800">
                <a:latin typeface="Calibri"/>
                <a:ea typeface="Calibri"/>
                <a:cs typeface="Calibri"/>
                <a:sym typeface="Calibri"/>
              </a:rPr>
              <a:t>Your care home supports Family Council by:</a:t>
            </a:r>
            <a:endParaRPr sz="2800"/>
          </a:p>
        </p:txBody>
      </p:sp>
      <p:sp>
        <p:nvSpPr>
          <p:cNvPr id="232" name="Google Shape;232;p15"/>
          <p:cNvSpPr txBox="1"/>
          <p:nvPr>
            <p:ph idx="1" type="body"/>
          </p:nvPr>
        </p:nvSpPr>
        <p:spPr>
          <a:xfrm>
            <a:off x="0" y="1752600"/>
            <a:ext cx="8382000" cy="4572000"/>
          </a:xfrm>
          <a:prstGeom prst="rect">
            <a:avLst/>
          </a:prstGeom>
          <a:noFill/>
          <a:ln>
            <a:noFill/>
          </a:ln>
        </p:spPr>
        <p:txBody>
          <a:bodyPr anchorCtr="0" anchor="t" bIns="45700" lIns="91425" spcFirstLastPara="1" rIns="91425" wrap="square" tIns="45700">
            <a:normAutofit fontScale="32500" lnSpcReduction="20000"/>
          </a:bodyPr>
          <a:lstStyle/>
          <a:p>
            <a:pPr indent="0" lvl="1" marL="450850" rtl="0" algn="l">
              <a:lnSpc>
                <a:spcPct val="90000"/>
              </a:lnSpc>
              <a:spcBef>
                <a:spcPts val="0"/>
              </a:spcBef>
              <a:spcAft>
                <a:spcPts val="0"/>
              </a:spcAft>
              <a:buClr>
                <a:schemeClr val="dk1"/>
              </a:buClr>
              <a:buSzPct val="100000"/>
              <a:buNone/>
            </a:pPr>
            <a:r>
              <a:rPr lang="en-US" sz="7000">
                <a:highlight>
                  <a:srgbClr val="FFFF00"/>
                </a:highlight>
                <a:latin typeface="Calibri"/>
                <a:ea typeface="Calibri"/>
                <a:cs typeface="Calibri"/>
                <a:sym typeface="Calibri"/>
              </a:rPr>
              <a:t>Promoting i</a:t>
            </a:r>
            <a:r>
              <a:rPr lang="en-US" sz="7000">
                <a:latin typeface="Calibri"/>
                <a:ea typeface="Calibri"/>
                <a:cs typeface="Calibri"/>
                <a:sym typeface="Calibri"/>
              </a:rPr>
              <a:t>nformation and education about the Family Council to families, Resident Council and staff;</a:t>
            </a:r>
            <a:br>
              <a:rPr lang="en-US" sz="7000">
                <a:latin typeface="Calibri"/>
                <a:ea typeface="Calibri"/>
                <a:cs typeface="Calibri"/>
                <a:sym typeface="Calibri"/>
              </a:rPr>
            </a:br>
            <a:endParaRPr sz="7000">
              <a:latin typeface="Calibri"/>
              <a:ea typeface="Calibri"/>
              <a:cs typeface="Calibri"/>
              <a:sym typeface="Calibri"/>
            </a:endParaRPr>
          </a:p>
          <a:p>
            <a:pPr indent="0" lvl="1" marL="457200" rtl="0" algn="l">
              <a:lnSpc>
                <a:spcPct val="90000"/>
              </a:lnSpc>
              <a:spcBef>
                <a:spcPts val="455"/>
              </a:spcBef>
              <a:spcAft>
                <a:spcPts val="0"/>
              </a:spcAft>
              <a:buClr>
                <a:schemeClr val="dk1"/>
              </a:buClr>
              <a:buSzPct val="100000"/>
              <a:buNone/>
            </a:pPr>
            <a:r>
              <a:rPr lang="en-US" sz="7000">
                <a:highlight>
                  <a:srgbClr val="FFFF00"/>
                </a:highlight>
                <a:latin typeface="Calibri"/>
                <a:ea typeface="Calibri"/>
                <a:cs typeface="Calibri"/>
                <a:sym typeface="Calibri"/>
              </a:rPr>
              <a:t>Following the </a:t>
            </a:r>
            <a:r>
              <a:rPr lang="en-US" sz="7000" u="sng">
                <a:solidFill>
                  <a:schemeClr val="hlink"/>
                </a:solidFill>
                <a:highlight>
                  <a:srgbClr val="FFFF00"/>
                </a:highlight>
                <a:latin typeface="Calibri"/>
                <a:ea typeface="Calibri"/>
                <a:cs typeface="Calibri"/>
                <a:sym typeface="Calibri"/>
                <a:hlinkClick r:id="rId3"/>
              </a:rPr>
              <a:t>BC Community Care and Assisted Living Act</a:t>
            </a:r>
            <a:endParaRPr/>
          </a:p>
          <a:p>
            <a:pPr indent="0" lvl="1" marL="457200" rtl="0" algn="l">
              <a:lnSpc>
                <a:spcPct val="90000"/>
              </a:lnSpc>
              <a:spcBef>
                <a:spcPts val="455"/>
              </a:spcBef>
              <a:spcAft>
                <a:spcPts val="0"/>
              </a:spcAft>
              <a:buClr>
                <a:schemeClr val="dk1"/>
              </a:buClr>
              <a:buSzPct val="100000"/>
              <a:buNone/>
            </a:pPr>
            <a:r>
              <a:rPr lang="en-US" sz="7000" u="sng">
                <a:solidFill>
                  <a:schemeClr val="hlink"/>
                </a:solidFill>
                <a:highlight>
                  <a:srgbClr val="FFFF00"/>
                </a:highlight>
                <a:latin typeface="Calibri"/>
                <a:ea typeface="Calibri"/>
                <a:cs typeface="Calibri"/>
                <a:sym typeface="Calibri"/>
                <a:hlinkClick r:id="rId4"/>
              </a:rPr>
              <a:t>RESIDENTIAL CARE REGULATION</a:t>
            </a:r>
            <a:br>
              <a:rPr lang="en-US" sz="7000">
                <a:latin typeface="Calibri"/>
                <a:ea typeface="Calibri"/>
                <a:cs typeface="Calibri"/>
                <a:sym typeface="Calibri"/>
              </a:rPr>
            </a:br>
            <a:endParaRPr sz="7000">
              <a:latin typeface="Calibri"/>
              <a:ea typeface="Calibri"/>
              <a:cs typeface="Calibri"/>
              <a:sym typeface="Calibri"/>
            </a:endParaRPr>
          </a:p>
          <a:p>
            <a:pPr indent="0" lvl="1" marL="457200" rtl="0" algn="l">
              <a:lnSpc>
                <a:spcPct val="90000"/>
              </a:lnSpc>
              <a:spcBef>
                <a:spcPts val="455"/>
              </a:spcBef>
              <a:spcAft>
                <a:spcPts val="0"/>
              </a:spcAft>
              <a:buClr>
                <a:schemeClr val="dk1"/>
              </a:buClr>
              <a:buSzPct val="100000"/>
              <a:buNone/>
            </a:pPr>
            <a:r>
              <a:rPr lang="en-US" sz="7000">
                <a:highlight>
                  <a:srgbClr val="FFFF00"/>
                </a:highlight>
                <a:latin typeface="Calibri"/>
                <a:ea typeface="Calibri"/>
                <a:cs typeface="Calibri"/>
                <a:sym typeface="Calibri"/>
              </a:rPr>
              <a:t>Providing</a:t>
            </a:r>
            <a:r>
              <a:rPr lang="en-US" sz="7000">
                <a:latin typeface="Calibri"/>
                <a:ea typeface="Calibri"/>
                <a:cs typeface="Calibri"/>
                <a:sym typeface="Calibri"/>
              </a:rPr>
              <a:t> a place to meet and/or virtual meeting access and distribution of meeting notices, agendas and minutes;</a:t>
            </a:r>
            <a:br>
              <a:rPr lang="en-US" sz="7000">
                <a:latin typeface="Calibri"/>
                <a:ea typeface="Calibri"/>
                <a:cs typeface="Calibri"/>
                <a:sym typeface="Calibri"/>
              </a:rPr>
            </a:br>
            <a:endParaRPr sz="7000">
              <a:latin typeface="Calibri"/>
              <a:ea typeface="Calibri"/>
              <a:cs typeface="Calibri"/>
              <a:sym typeface="Calibri"/>
            </a:endParaRPr>
          </a:p>
          <a:p>
            <a:pPr indent="0" lvl="1" marL="457200" rtl="0" algn="l">
              <a:lnSpc>
                <a:spcPct val="90000"/>
              </a:lnSpc>
              <a:spcBef>
                <a:spcPts val="455"/>
              </a:spcBef>
              <a:spcAft>
                <a:spcPts val="0"/>
              </a:spcAft>
              <a:buClr>
                <a:schemeClr val="dk1"/>
              </a:buClr>
              <a:buSzPct val="100000"/>
              <a:buNone/>
            </a:pPr>
            <a:r>
              <a:rPr lang="en-US" sz="7000">
                <a:highlight>
                  <a:srgbClr val="FFFF00"/>
                </a:highlight>
                <a:latin typeface="Calibri"/>
                <a:ea typeface="Calibri"/>
                <a:cs typeface="Calibri"/>
                <a:sym typeface="Calibri"/>
              </a:rPr>
              <a:t>Engaging in a</a:t>
            </a:r>
            <a:r>
              <a:rPr lang="en-US" sz="7000">
                <a:latin typeface="Calibri"/>
                <a:ea typeface="Calibri"/>
                <a:cs typeface="Calibri"/>
                <a:sym typeface="Calibri"/>
              </a:rPr>
              <a:t> regular form of dialogue between family council and senior leadership;</a:t>
            </a:r>
            <a:br>
              <a:rPr lang="en-US" sz="7000">
                <a:latin typeface="Calibri"/>
                <a:ea typeface="Calibri"/>
                <a:cs typeface="Calibri"/>
                <a:sym typeface="Calibri"/>
              </a:rPr>
            </a:br>
            <a:endParaRPr sz="7000">
              <a:latin typeface="Calibri"/>
              <a:ea typeface="Calibri"/>
              <a:cs typeface="Calibri"/>
              <a:sym typeface="Calibri"/>
            </a:endParaRPr>
          </a:p>
          <a:p>
            <a:pPr indent="0" lvl="1" marL="457200" rtl="0" algn="l">
              <a:lnSpc>
                <a:spcPct val="90000"/>
              </a:lnSpc>
              <a:spcBef>
                <a:spcPts val="455"/>
              </a:spcBef>
              <a:spcAft>
                <a:spcPts val="0"/>
              </a:spcAft>
              <a:buClr>
                <a:schemeClr val="dk1"/>
              </a:buClr>
              <a:buSzPct val="100000"/>
              <a:buNone/>
            </a:pPr>
            <a:r>
              <a:rPr lang="en-US" sz="7000">
                <a:highlight>
                  <a:srgbClr val="FFFF00"/>
                </a:highlight>
                <a:latin typeface="Calibri"/>
                <a:ea typeface="Calibri"/>
                <a:cs typeface="Calibri"/>
                <a:sym typeface="Calibri"/>
              </a:rPr>
              <a:t>Seeking ways to engage </a:t>
            </a:r>
            <a:r>
              <a:rPr lang="en-US" sz="7000">
                <a:latin typeface="Calibri"/>
                <a:ea typeface="Calibri"/>
                <a:cs typeface="Calibri"/>
                <a:sym typeface="Calibri"/>
              </a:rPr>
              <a:t>resident and families</a:t>
            </a:r>
            <a:r>
              <a:rPr lang="en-US" sz="5100">
                <a:latin typeface="Calibri"/>
                <a:ea typeface="Calibri"/>
                <a:cs typeface="Calibri"/>
                <a:sym typeface="Calibri"/>
              </a:rPr>
              <a:t>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16"/>
          <p:cNvSpPr/>
          <p:nvPr/>
        </p:nvSpPr>
        <p:spPr>
          <a:xfrm>
            <a:off x="0" y="0"/>
            <a:ext cx="914399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16"/>
          <p:cNvSpPr/>
          <p:nvPr/>
        </p:nvSpPr>
        <p:spPr>
          <a:xfrm>
            <a:off x="0" y="0"/>
            <a:ext cx="6391835" cy="2285999"/>
          </a:xfrm>
          <a:prstGeom prst="rect">
            <a:avLst/>
          </a:prstGeom>
          <a:solidFill>
            <a:schemeClr val="lt1"/>
          </a:solidFill>
          <a:ln>
            <a:noFill/>
          </a:ln>
          <a:effectLst>
            <a:outerShdw blurRad="596900" sx="90000" rotWithShape="0" algn="t" dir="7140000" dist="304800" sy="90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16"/>
          <p:cNvSpPr txBox="1"/>
          <p:nvPr>
            <p:ph type="title"/>
          </p:nvPr>
        </p:nvSpPr>
        <p:spPr>
          <a:xfrm>
            <a:off x="782021" y="132661"/>
            <a:ext cx="3485178" cy="162452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sz="2200"/>
            </a:br>
            <a:r>
              <a:rPr b="1" lang="en-US" sz="2400"/>
              <a:t>The regional association of family councils supports you</a:t>
            </a:r>
            <a:br>
              <a:rPr b="1" lang="en-US" sz="2200"/>
            </a:br>
            <a:endParaRPr sz="2200"/>
          </a:p>
        </p:txBody>
      </p:sp>
      <p:sp>
        <p:nvSpPr>
          <p:cNvPr id="241" name="Google Shape;241;p16"/>
          <p:cNvSpPr txBox="1"/>
          <p:nvPr>
            <p:ph idx="1" type="body"/>
          </p:nvPr>
        </p:nvSpPr>
        <p:spPr>
          <a:xfrm>
            <a:off x="457200" y="2514600"/>
            <a:ext cx="3809999" cy="4343400"/>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br>
              <a:rPr lang="en-US" sz="2800">
                <a:latin typeface="Avenir"/>
                <a:ea typeface="Avenir"/>
                <a:cs typeface="Avenir"/>
                <a:sym typeface="Avenir"/>
              </a:rPr>
            </a:br>
            <a:r>
              <a:rPr lang="en-US" sz="2800">
                <a:latin typeface="Avenir"/>
                <a:ea typeface="Avenir"/>
                <a:cs typeface="Avenir"/>
                <a:sym typeface="Avenir"/>
              </a:rPr>
              <a:t> </a:t>
            </a:r>
            <a:r>
              <a:rPr lang="en-US" sz="2800" cap="none"/>
              <a:t>TIPS FOR HOLDING A (VIRTUAL) COUNCIL MEETING</a:t>
            </a:r>
            <a:br>
              <a:rPr lang="en-US" sz="2800" cap="none"/>
            </a:br>
            <a:br>
              <a:rPr lang="en-US" sz="2800" cap="none"/>
            </a:br>
            <a:r>
              <a:rPr lang="en-US" sz="2800" u="sng" cap="none">
                <a:solidFill>
                  <a:schemeClr val="hlink"/>
                </a:solidFill>
                <a:hlinkClick r:id="rId3"/>
              </a:rPr>
              <a:t>HOW TO MEASURE EFFECTIVENESS – UBC RESEARCH</a:t>
            </a:r>
            <a:br>
              <a:rPr lang="en-US" sz="2800" cap="none"/>
            </a:br>
            <a:br>
              <a:rPr lang="en-US" sz="2800" cap="none"/>
            </a:br>
            <a:r>
              <a:rPr lang="en-US" sz="2800" cap="none"/>
              <a:t>ADDRESSING HOT TOPICS</a:t>
            </a:r>
            <a:endParaRPr/>
          </a:p>
          <a:p>
            <a:pPr indent="0" lvl="0" marL="0" rtl="0" algn="l">
              <a:lnSpc>
                <a:spcPct val="90000"/>
              </a:lnSpc>
              <a:spcBef>
                <a:spcPts val="1192"/>
              </a:spcBef>
              <a:spcAft>
                <a:spcPts val="0"/>
              </a:spcAft>
              <a:buClr>
                <a:schemeClr val="dk1"/>
              </a:buClr>
              <a:buSzPct val="100000"/>
              <a:buNone/>
            </a:pPr>
            <a:r>
              <a:rPr lang="en-US" sz="2800" u="sng" cap="none">
                <a:solidFill>
                  <a:schemeClr val="hlink"/>
                </a:solidFill>
                <a:hlinkClick r:id="rId4"/>
              </a:rPr>
              <a:t>APRECIATIVE INQUIRY APPROACH AND  THE RELATIONAL APPROACH</a:t>
            </a:r>
            <a:br>
              <a:rPr lang="en-US" sz="2800" cap="none"/>
            </a:br>
            <a:br>
              <a:rPr lang="en-US" sz="2800" cap="none"/>
            </a:br>
            <a:r>
              <a:rPr lang="en-US" sz="2800" cap="none"/>
              <a:t>HOW TO ENCOURAGE PARTICIPATION</a:t>
            </a:r>
            <a:br>
              <a:rPr lang="en-US" sz="2800" cap="none"/>
            </a:br>
            <a:br>
              <a:rPr lang="en-US" sz="2800" cap="none"/>
            </a:br>
            <a:r>
              <a:rPr b="1" lang="en-US" sz="2800" cap="none"/>
              <a:t>MEETING TEMPLATES SUCH AS:</a:t>
            </a:r>
            <a:br>
              <a:rPr b="1" lang="en-US" sz="2800" cap="none"/>
            </a:br>
            <a:r>
              <a:rPr lang="en-US" sz="2800" cap="none"/>
              <a:t>AGENDA, MINUTES, POSTERS, </a:t>
            </a:r>
            <a:br>
              <a:rPr lang="en-US" sz="2800" cap="none"/>
            </a:br>
            <a:r>
              <a:rPr lang="en-US" sz="2800" cap="none"/>
              <a:t>NOTICES</a:t>
            </a:r>
            <a:br>
              <a:rPr lang="en-US" sz="2800" cap="none"/>
            </a:br>
            <a:endParaRPr sz="2800">
              <a:latin typeface="Calibri"/>
              <a:ea typeface="Calibri"/>
              <a:cs typeface="Calibri"/>
              <a:sym typeface="Calibri"/>
            </a:endParaRPr>
          </a:p>
          <a:p>
            <a:pPr indent="-289560" lvl="0" marL="342900" rtl="0" algn="l">
              <a:lnSpc>
                <a:spcPct val="90000"/>
              </a:lnSpc>
              <a:spcBef>
                <a:spcPts val="968"/>
              </a:spcBef>
              <a:spcAft>
                <a:spcPts val="0"/>
              </a:spcAft>
              <a:buClr>
                <a:schemeClr val="dk1"/>
              </a:buClr>
              <a:buSzPct val="100000"/>
              <a:buNone/>
            </a:pPr>
            <a:r>
              <a:t/>
            </a:r>
            <a:endParaRPr sz="1200"/>
          </a:p>
        </p:txBody>
      </p:sp>
      <p:pic>
        <p:nvPicPr>
          <p:cNvPr id="242" name="Google Shape;242;p16"/>
          <p:cNvPicPr preferRelativeResize="0"/>
          <p:nvPr/>
        </p:nvPicPr>
        <p:blipFill rotWithShape="1">
          <a:blip r:embed="rId5">
            <a:alphaModFix/>
          </a:blip>
          <a:srcRect b="0" l="15170" r="9847" t="0"/>
          <a:stretch/>
        </p:blipFill>
        <p:spPr>
          <a:xfrm>
            <a:off x="4719453" y="114300"/>
            <a:ext cx="4424547" cy="6629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7"/>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17"/>
          <p:cNvSpPr/>
          <p:nvPr/>
        </p:nvSpPr>
        <p:spPr>
          <a:xfrm flipH="1">
            <a:off x="6432540" y="3335867"/>
            <a:ext cx="246888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17"/>
          <p:cNvSpPr/>
          <p:nvPr/>
        </p:nvSpPr>
        <p:spPr>
          <a:xfrm>
            <a:off x="481330" y="623275"/>
            <a:ext cx="8178790"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17"/>
          <p:cNvSpPr txBox="1"/>
          <p:nvPr>
            <p:ph type="title"/>
          </p:nvPr>
        </p:nvSpPr>
        <p:spPr>
          <a:xfrm>
            <a:off x="723900" y="1036674"/>
            <a:ext cx="2766822" cy="35143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900"/>
              <a:buFont typeface="Calibri"/>
              <a:buNone/>
            </a:pPr>
            <a:r>
              <a:rPr b="1" lang="en-US" sz="3900">
                <a:solidFill>
                  <a:schemeClr val="dk1"/>
                </a:solidFill>
                <a:latin typeface="Calibri"/>
                <a:ea typeface="Calibri"/>
                <a:cs typeface="Calibri"/>
                <a:sym typeface="Calibri"/>
              </a:rPr>
              <a:t>THANK YOU </a:t>
            </a:r>
            <a:br>
              <a:rPr b="1" lang="en-US" sz="3900">
                <a:solidFill>
                  <a:schemeClr val="dk1"/>
                </a:solidFill>
                <a:latin typeface="Calibri"/>
                <a:ea typeface="Calibri"/>
                <a:cs typeface="Calibri"/>
                <a:sym typeface="Calibri"/>
              </a:rPr>
            </a:br>
            <a:r>
              <a:rPr b="1" lang="en-US" sz="3900">
                <a:solidFill>
                  <a:schemeClr val="dk1"/>
                </a:solidFill>
                <a:highlight>
                  <a:srgbClr val="FFFF00"/>
                </a:highlight>
                <a:latin typeface="Calibri"/>
                <a:ea typeface="Calibri"/>
                <a:cs typeface="Calibri"/>
                <a:sym typeface="Calibri"/>
              </a:rPr>
              <a:t>LTCH</a:t>
            </a:r>
            <a:r>
              <a:rPr b="1" lang="en-US" sz="3900">
                <a:solidFill>
                  <a:schemeClr val="dk1"/>
                </a:solidFill>
                <a:latin typeface="Calibri"/>
                <a:ea typeface="Calibri"/>
                <a:cs typeface="Calibri"/>
                <a:sym typeface="Calibri"/>
              </a:rPr>
              <a:t>!</a:t>
            </a:r>
            <a:br>
              <a:rPr b="1" lang="en-US" sz="3900">
                <a:solidFill>
                  <a:schemeClr val="dk1"/>
                </a:solidFill>
                <a:latin typeface="Calibri"/>
                <a:ea typeface="Calibri"/>
                <a:cs typeface="Calibri"/>
                <a:sym typeface="Calibri"/>
              </a:rPr>
            </a:br>
            <a:r>
              <a:rPr b="1" lang="en-US" sz="3900">
                <a:solidFill>
                  <a:schemeClr val="dk1"/>
                </a:solidFill>
                <a:latin typeface="Calibri"/>
                <a:ea typeface="Calibri"/>
                <a:cs typeface="Calibri"/>
                <a:sym typeface="Calibri"/>
              </a:rPr>
              <a:t>WE ARE ALL BETTER TOGETHER!</a:t>
            </a:r>
            <a:endParaRPr/>
          </a:p>
        </p:txBody>
      </p:sp>
      <p:sp>
        <p:nvSpPr>
          <p:cNvPr id="251" name="Google Shape;251;p17"/>
          <p:cNvSpPr txBox="1"/>
          <p:nvPr/>
        </p:nvSpPr>
        <p:spPr>
          <a:xfrm>
            <a:off x="723901" y="4582814"/>
            <a:ext cx="2766821" cy="1312657"/>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VCAFC.regional@gmail.com</a:t>
            </a:r>
            <a:endParaRPr b="0" i="0" sz="1400" u="none" cap="none" strike="noStrike">
              <a:solidFill>
                <a:srgbClr val="000000"/>
              </a:solidFill>
              <a:latin typeface="Arial"/>
              <a:ea typeface="Arial"/>
              <a:cs typeface="Arial"/>
              <a:sym typeface="Arial"/>
            </a:endParaRPr>
          </a:p>
        </p:txBody>
      </p:sp>
      <p:pic>
        <p:nvPicPr>
          <p:cNvPr id="252" name="Google Shape;252;p17"/>
          <p:cNvPicPr preferRelativeResize="0"/>
          <p:nvPr>
            <p:ph idx="1" type="body"/>
          </p:nvPr>
        </p:nvPicPr>
        <p:blipFill rotWithShape="1">
          <a:blip r:embed="rId3">
            <a:alphaModFix/>
          </a:blip>
          <a:srcRect b="0" l="0" r="0" t="0"/>
          <a:stretch/>
        </p:blipFill>
        <p:spPr>
          <a:xfrm>
            <a:off x="4007146" y="1793933"/>
            <a:ext cx="3608904" cy="2703194"/>
          </a:xfrm>
          <a:prstGeom prst="rect">
            <a:avLst/>
          </a:prstGeom>
          <a:noFill/>
          <a:ln>
            <a:noFill/>
          </a:ln>
        </p:spPr>
      </p:pic>
      <p:sp>
        <p:nvSpPr>
          <p:cNvPr id="253" name="Google Shape;253;p17"/>
          <p:cNvSpPr txBox="1"/>
          <p:nvPr>
            <p:ph idx="12" type="sldNum"/>
          </p:nvPr>
        </p:nvSpPr>
        <p:spPr>
          <a:xfrm>
            <a:off x="7263516" y="4887261"/>
            <a:ext cx="1251834" cy="100821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5700"/>
              <a:buNone/>
            </a:pPr>
            <a:fld id="{00000000-1234-1234-1234-123412341234}" type="slidenum">
              <a:rPr lang="en-US" sz="5700">
                <a:solidFill>
                  <a:srgbClr val="FFFFFF"/>
                </a:solidFill>
              </a:rPr>
              <a:t>‹#›</a:t>
            </a:fld>
            <a:endParaRPr sz="57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ab51f40d77_0_0"/>
          <p:cNvSpPr txBox="1"/>
          <p:nvPr>
            <p:ph type="title"/>
          </p:nvPr>
        </p:nvSpPr>
        <p:spPr>
          <a:xfrm>
            <a:off x="457200" y="228601"/>
            <a:ext cx="8229600" cy="1659900"/>
          </a:xfrm>
          <a:prstGeom prst="rect">
            <a:avLst/>
          </a:prstGeom>
          <a:solidFill>
            <a:schemeClr val="dk2"/>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alibri"/>
              <a:buNone/>
            </a:pPr>
            <a:r>
              <a:rPr lang="en-US" sz="4000">
                <a:solidFill>
                  <a:schemeClr val="lt1"/>
                </a:solidFill>
              </a:rPr>
              <a:t>Family Information Session</a:t>
            </a:r>
            <a:br>
              <a:rPr lang="en-US" sz="4000">
                <a:solidFill>
                  <a:schemeClr val="lt1"/>
                </a:solidFill>
              </a:rPr>
            </a:br>
            <a:r>
              <a:rPr lang="en-US" sz="4000">
                <a:solidFill>
                  <a:schemeClr val="lt1"/>
                </a:solidFill>
              </a:rPr>
              <a:t> Starting a Family Council </a:t>
            </a:r>
            <a:br>
              <a:rPr lang="en-US" sz="4000">
                <a:solidFill>
                  <a:schemeClr val="lt1"/>
                </a:solidFill>
              </a:rPr>
            </a:br>
            <a:r>
              <a:rPr lang="en-US" sz="4000">
                <a:solidFill>
                  <a:schemeClr val="lt1"/>
                </a:solidFill>
              </a:rPr>
              <a:t>LTCH</a:t>
            </a:r>
            <a:endParaRPr/>
          </a:p>
        </p:txBody>
      </p:sp>
      <p:pic>
        <p:nvPicPr>
          <p:cNvPr descr="download (1).png" id="103" name="Google Shape;103;g3ab51f40d77_0_0"/>
          <p:cNvPicPr preferRelativeResize="0"/>
          <p:nvPr>
            <p:ph idx="1" type="body"/>
          </p:nvPr>
        </p:nvPicPr>
        <p:blipFill rotWithShape="1">
          <a:blip r:embed="rId3">
            <a:alphaModFix/>
          </a:blip>
          <a:srcRect b="0" l="0" r="0" t="0"/>
          <a:stretch/>
        </p:blipFill>
        <p:spPr>
          <a:xfrm>
            <a:off x="2743200" y="2819400"/>
            <a:ext cx="3124200" cy="2209800"/>
          </a:xfrm>
          <a:prstGeom prst="rect">
            <a:avLst/>
          </a:prstGeom>
          <a:noFill/>
          <a:ln>
            <a:noFill/>
          </a:ln>
        </p:spPr>
      </p:pic>
      <p:pic>
        <p:nvPicPr>
          <p:cNvPr descr="download 2.png" id="104" name="Google Shape;104;g3ab51f40d77_0_0"/>
          <p:cNvPicPr preferRelativeResize="0"/>
          <p:nvPr/>
        </p:nvPicPr>
        <p:blipFill rotWithShape="1">
          <a:blip r:embed="rId4">
            <a:alphaModFix/>
          </a:blip>
          <a:srcRect b="0" l="0" r="0" t="0"/>
          <a:stretch/>
        </p:blipFill>
        <p:spPr>
          <a:xfrm rot="-846774">
            <a:off x="685800" y="4267200"/>
            <a:ext cx="1981200" cy="2057400"/>
          </a:xfrm>
          <a:prstGeom prst="rect">
            <a:avLst/>
          </a:prstGeom>
          <a:noFill/>
          <a:ln>
            <a:noFill/>
          </a:ln>
        </p:spPr>
      </p:pic>
      <p:pic>
        <p:nvPicPr>
          <p:cNvPr descr="download 3.jpg" id="105" name="Google Shape;105;g3ab51f40d77_0_0"/>
          <p:cNvPicPr preferRelativeResize="0"/>
          <p:nvPr/>
        </p:nvPicPr>
        <p:blipFill rotWithShape="1">
          <a:blip r:embed="rId5">
            <a:alphaModFix/>
          </a:blip>
          <a:srcRect b="0" l="0" r="0" t="0"/>
          <a:stretch/>
        </p:blipFill>
        <p:spPr>
          <a:xfrm>
            <a:off x="6172200" y="1981200"/>
            <a:ext cx="2524125" cy="1809750"/>
          </a:xfrm>
          <a:prstGeom prst="rect">
            <a:avLst/>
          </a:prstGeom>
          <a:noFill/>
          <a:ln>
            <a:noFill/>
          </a:ln>
        </p:spPr>
      </p:pic>
      <p:sp>
        <p:nvSpPr>
          <p:cNvPr id="106" name="Google Shape;106;g3ab51f40d77_0_0"/>
          <p:cNvSpPr txBox="1"/>
          <p:nvPr>
            <p:ph idx="12" type="sldNum"/>
          </p:nvPr>
        </p:nvSpPr>
        <p:spPr>
          <a:xfrm>
            <a:off x="6553200" y="6492875"/>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zoom meeting.jpg" id="107" name="Google Shape;107;g3ab51f40d77_0_0"/>
          <p:cNvPicPr preferRelativeResize="0"/>
          <p:nvPr/>
        </p:nvPicPr>
        <p:blipFill rotWithShape="1">
          <a:blip r:embed="rId6">
            <a:alphaModFix/>
          </a:blip>
          <a:srcRect b="0" l="0" r="0" t="0"/>
          <a:stretch/>
        </p:blipFill>
        <p:spPr>
          <a:xfrm rot="390253">
            <a:off x="5837372" y="4289445"/>
            <a:ext cx="3200400" cy="2057400"/>
          </a:xfrm>
          <a:prstGeom prst="rect">
            <a:avLst/>
          </a:prstGeom>
          <a:noFill/>
          <a:ln>
            <a:noFill/>
          </a:ln>
        </p:spPr>
      </p:pic>
      <p:sp>
        <p:nvSpPr>
          <p:cNvPr id="108" name="Google Shape;108;g3ab51f40d77_0_0"/>
          <p:cNvSpPr txBox="1"/>
          <p:nvPr/>
        </p:nvSpPr>
        <p:spPr>
          <a:xfrm rot="362408">
            <a:off x="6705540" y="5943566"/>
            <a:ext cx="1676407" cy="3692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Zoom meeting</a:t>
            </a:r>
            <a:endParaRPr b="0" i="0" sz="1400" u="none" cap="none" strike="noStrike">
              <a:solidFill>
                <a:srgbClr val="000000"/>
              </a:solidFill>
              <a:latin typeface="Arial"/>
              <a:ea typeface="Arial"/>
              <a:cs typeface="Arial"/>
              <a:sym typeface="Arial"/>
            </a:endParaRPr>
          </a:p>
        </p:txBody>
      </p:sp>
      <p:pic>
        <p:nvPicPr>
          <p:cNvPr descr="helping hands.png" id="109" name="Google Shape;109;g3ab51f40d77_0_0"/>
          <p:cNvPicPr preferRelativeResize="0"/>
          <p:nvPr/>
        </p:nvPicPr>
        <p:blipFill rotWithShape="1">
          <a:blip r:embed="rId7">
            <a:alphaModFix/>
          </a:blip>
          <a:srcRect b="0" l="0" r="0" t="0"/>
          <a:stretch/>
        </p:blipFill>
        <p:spPr>
          <a:xfrm>
            <a:off x="228600" y="1905000"/>
            <a:ext cx="2438400" cy="1876425"/>
          </a:xfrm>
          <a:prstGeom prst="rect">
            <a:avLst/>
          </a:prstGeom>
          <a:noFill/>
          <a:ln>
            <a:noFill/>
          </a:ln>
        </p:spPr>
      </p:pic>
      <p:sp>
        <p:nvSpPr>
          <p:cNvPr id="110" name="Google Shape;110;g3ab51f40d77_0_0"/>
          <p:cNvSpPr txBox="1"/>
          <p:nvPr/>
        </p:nvSpPr>
        <p:spPr>
          <a:xfrm>
            <a:off x="2743200" y="5304749"/>
            <a:ext cx="36576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17365D"/>
                </a:solidFill>
                <a:latin typeface="Calibri"/>
                <a:ea typeface="Calibri"/>
                <a:cs typeface="Calibri"/>
                <a:sym typeface="Calibri"/>
              </a:rPr>
              <a:t>Designed by </a:t>
            </a:r>
            <a:r>
              <a:rPr b="0" i="0" lang="en-US" sz="1400" u="none" cap="none" strike="noStrike">
                <a:solidFill>
                  <a:srgbClr val="17365D"/>
                </a:solidFill>
                <a:highlight>
                  <a:srgbClr val="FFFF00"/>
                </a:highlight>
                <a:latin typeface="Calibri"/>
                <a:ea typeface="Calibri"/>
                <a:cs typeface="Calibri"/>
                <a:sym typeface="Calibri"/>
              </a:rPr>
              <a:t>VCAFC  </a:t>
            </a:r>
            <a:r>
              <a:rPr b="0" i="0" lang="en-US" sz="1400" u="none" cap="none" strike="noStrike">
                <a:solidFill>
                  <a:srgbClr val="17365D"/>
                </a:solidFill>
                <a:latin typeface="Calibri"/>
                <a:ea typeface="Calibri"/>
                <a:cs typeface="Calibri"/>
                <a:sym typeface="Calibri"/>
              </a:rPr>
              <a:t>especially for </a:t>
            </a:r>
            <a:r>
              <a:rPr b="0" i="0" lang="en-US" sz="1400" u="none" cap="none" strike="noStrike">
                <a:solidFill>
                  <a:srgbClr val="17365D"/>
                </a:solidFill>
                <a:highlight>
                  <a:srgbClr val="FFFF00"/>
                </a:highlight>
                <a:latin typeface="Calibri"/>
                <a:ea typeface="Calibri"/>
                <a:cs typeface="Calibri"/>
                <a:sym typeface="Calibri"/>
              </a:rPr>
              <a:t>LTCH</a:t>
            </a:r>
            <a:r>
              <a:rPr b="0" i="0" lang="en-US" sz="1400" u="none" cap="none" strike="noStrike">
                <a:solidFill>
                  <a:srgbClr val="17365D"/>
                </a:solidFill>
                <a:latin typeface="Calibri"/>
                <a:ea typeface="Calibri"/>
                <a:cs typeface="Calibri"/>
                <a:sym typeface="Calibri"/>
              </a:rPr>
              <a:t>  </a:t>
            </a:r>
            <a:br>
              <a:rPr b="0" i="0" lang="en-US" sz="1400" u="none" cap="none" strike="noStrike">
                <a:solidFill>
                  <a:srgbClr val="17365D"/>
                </a:solidFill>
                <a:latin typeface="Calibri"/>
                <a:ea typeface="Calibri"/>
                <a:cs typeface="Calibri"/>
                <a:sym typeface="Calibri"/>
              </a:rPr>
            </a:br>
            <a:r>
              <a:rPr b="0" i="0" lang="en-US" sz="1400" u="none" cap="none" strike="noStrike">
                <a:solidFill>
                  <a:srgbClr val="17365D"/>
                </a:solidFill>
                <a:highlight>
                  <a:srgbClr val="FFFF00"/>
                </a:highlight>
                <a:latin typeface="Calibri"/>
                <a:ea typeface="Calibri"/>
                <a:cs typeface="Calibri"/>
                <a:sym typeface="Calibri"/>
              </a:rPr>
              <a:t>DATE ___</a:t>
            </a:r>
            <a:br>
              <a:rPr b="0" i="0" lang="en-US" sz="1400" u="none" cap="none" strike="noStrike">
                <a:solidFill>
                  <a:srgbClr val="17365D"/>
                </a:solidFill>
                <a:latin typeface="Calibri"/>
                <a:ea typeface="Calibri"/>
                <a:cs typeface="Calibri"/>
                <a:sym typeface="Calibri"/>
              </a:rPr>
            </a:br>
            <a:r>
              <a:rPr b="0" i="0" lang="en-US" sz="1400" u="none" cap="none" strike="noStrike">
                <a:solidFill>
                  <a:srgbClr val="17365D"/>
                </a:solidFill>
                <a:highlight>
                  <a:srgbClr val="FFFF00"/>
                </a:highlight>
                <a:latin typeface="Calibri"/>
                <a:ea typeface="Calibri"/>
                <a:cs typeface="Calibri"/>
                <a:sym typeface="Calibri"/>
              </a:rPr>
              <a:t>VCAFC </a:t>
            </a:r>
            <a:r>
              <a:rPr b="0" i="0" lang="en-US" sz="1400" u="sng" cap="none" strike="noStrike">
                <a:solidFill>
                  <a:schemeClr val="hlink"/>
                </a:solidFill>
                <a:highlight>
                  <a:srgbClr val="FFFF00"/>
                </a:highlight>
                <a:latin typeface="Calibri"/>
                <a:ea typeface="Calibri"/>
                <a:cs typeface="Calibri"/>
                <a:sym typeface="Calibri"/>
                <a:hlinkClick r:id="rId8"/>
              </a:rPr>
              <a:t>vcafc.regional@gmail.com</a:t>
            </a:r>
            <a:r>
              <a:rPr b="0" i="0" lang="en-US" sz="1400" u="none" cap="none" strike="noStrike">
                <a:solidFill>
                  <a:srgbClr val="17365D"/>
                </a:solidFill>
                <a:highlight>
                  <a:srgbClr val="FFFF00"/>
                </a:highlight>
                <a:latin typeface="Calibri"/>
                <a:ea typeface="Calibri"/>
                <a:cs typeface="Calibri"/>
                <a:sym typeface="Calibri"/>
              </a:rPr>
              <a:t> </a:t>
            </a:r>
            <a:br>
              <a:rPr b="0" i="0" lang="en-US" sz="1400" u="none" cap="none" strike="noStrike">
                <a:solidFill>
                  <a:srgbClr val="17365D"/>
                </a:solidFill>
                <a:latin typeface="Calibri"/>
                <a:ea typeface="Calibri"/>
                <a:cs typeface="Calibri"/>
                <a:sym typeface="Calibri"/>
              </a:rPr>
            </a:br>
            <a:r>
              <a:rPr b="0" i="0" lang="en-US" sz="1400" u="none" cap="none" strike="noStrike">
                <a:solidFill>
                  <a:srgbClr val="17365D"/>
                </a:solidFill>
                <a:latin typeface="Calibri"/>
                <a:ea typeface="Calibri"/>
                <a:cs typeface="Calibri"/>
                <a:sym typeface="Calibri"/>
              </a:rPr>
              <a:t>Website: </a:t>
            </a:r>
            <a:r>
              <a:rPr b="0" i="0" lang="en-US" sz="1400" u="sng" cap="none" strike="noStrike">
                <a:solidFill>
                  <a:schemeClr val="hlink"/>
                </a:solidFill>
                <a:highlight>
                  <a:srgbClr val="FFFF00"/>
                </a:highlight>
                <a:latin typeface="Calibri"/>
                <a:ea typeface="Calibri"/>
                <a:cs typeface="Calibri"/>
                <a:sym typeface="Calibri"/>
                <a:hlinkClick r:id="rId9"/>
              </a:rPr>
              <a:t>https://vancouvercoastalfamilycouncils.ca/</a:t>
            </a:r>
            <a:r>
              <a:rPr b="0" i="0" lang="en-US" sz="1400" u="none" cap="none" strike="noStrike">
                <a:solidFill>
                  <a:srgbClr val="17365D"/>
                </a:solidFill>
                <a:highlight>
                  <a:srgbClr val="FFFF00"/>
                </a:highlight>
                <a:latin typeface="Calibri"/>
                <a:ea typeface="Calibri"/>
                <a:cs typeface="Calibri"/>
                <a:sym typeface="Calibri"/>
              </a:rPr>
              <a:t> </a:t>
            </a:r>
            <a:br>
              <a:rPr b="0" i="0" lang="en-US" sz="1400" u="none" cap="none" strike="noStrike">
                <a:solidFill>
                  <a:srgbClr val="17365D"/>
                </a:solidFill>
                <a:latin typeface="Calibri"/>
                <a:ea typeface="Calibri"/>
                <a:cs typeface="Calibri"/>
                <a:sym typeface="Calibri"/>
              </a:rPr>
            </a:br>
            <a:r>
              <a:rPr b="0" i="0" lang="en-US" sz="1400" u="none" cap="none" strike="noStrike">
                <a:solidFill>
                  <a:srgbClr val="17365D"/>
                </a:solidFill>
                <a:latin typeface="Calibri"/>
                <a:ea typeface="Calibri"/>
                <a:cs typeface="Calibri"/>
                <a:sym typeface="Calibri"/>
              </a:rPr>
              <a:t>Facebook: </a:t>
            </a:r>
            <a:r>
              <a:rPr b="0" i="0" lang="en-US" sz="1400" u="sng" cap="none" strike="noStrike">
                <a:solidFill>
                  <a:schemeClr val="hlink"/>
                </a:solidFill>
                <a:highlight>
                  <a:srgbClr val="FFFF00"/>
                </a:highlight>
                <a:latin typeface="Calibri"/>
                <a:ea typeface="Calibri"/>
                <a:cs typeface="Calibri"/>
                <a:sym typeface="Calibri"/>
                <a:hlinkClick r:id="rId10"/>
              </a:rPr>
              <a:t>https://www.facebook.com/VCAFC</a:t>
            </a:r>
            <a:r>
              <a:rPr b="0" i="0" lang="en-US" sz="1400" u="none" cap="none" strike="noStrike">
                <a:solidFill>
                  <a:srgbClr val="17365D"/>
                </a:solidFill>
                <a:highlight>
                  <a:srgbClr val="FFFF00"/>
                </a:highlight>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p:nvPr/>
        </p:nvSpPr>
        <p:spPr>
          <a:xfrm>
            <a:off x="0" y="-3064592"/>
            <a:ext cx="1454244" cy="658641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2" marL="12573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17" name="Google Shape;117;p2"/>
          <p:cNvSpPr txBox="1"/>
          <p:nvPr/>
        </p:nvSpPr>
        <p:spPr>
          <a:xfrm>
            <a:off x="109200" y="0"/>
            <a:ext cx="8577600" cy="6924973"/>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2060"/>
                </a:solidFill>
                <a:highlight>
                  <a:srgbClr val="FFFF00"/>
                </a:highlight>
                <a:latin typeface="Calibri"/>
                <a:ea typeface="Calibri"/>
                <a:cs typeface="Calibri"/>
                <a:sym typeface="Calibri"/>
              </a:rPr>
              <a:t>Vancouver Coastal Association </a:t>
            </a:r>
            <a:br>
              <a:rPr b="1" i="0" lang="en-US" sz="3200" u="none" cap="none" strike="noStrike">
                <a:solidFill>
                  <a:srgbClr val="002060"/>
                </a:solidFill>
                <a:latin typeface="Calibri"/>
                <a:ea typeface="Calibri"/>
                <a:cs typeface="Calibri"/>
                <a:sym typeface="Calibri"/>
              </a:rPr>
            </a:br>
            <a:r>
              <a:rPr b="1" i="0" lang="en-US" sz="3200" u="none" cap="none" strike="noStrike">
                <a:solidFill>
                  <a:srgbClr val="002060"/>
                </a:solidFill>
                <a:latin typeface="Calibri"/>
                <a:ea typeface="Calibri"/>
                <a:cs typeface="Calibri"/>
                <a:sym typeface="Calibri"/>
              </a:rPr>
              <a:t>of Family Councils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What is </a:t>
            </a:r>
            <a:r>
              <a:rPr b="1" i="0" lang="en-US" sz="2400" u="none" cap="none" strike="noStrike">
                <a:solidFill>
                  <a:schemeClr val="dk1"/>
                </a:solidFill>
                <a:highlight>
                  <a:srgbClr val="FFFF00"/>
                </a:highlight>
                <a:latin typeface="Calibri"/>
                <a:ea typeface="Calibri"/>
                <a:cs typeface="Calibri"/>
                <a:sym typeface="Calibri"/>
              </a:rPr>
              <a:t>VCAFC</a:t>
            </a:r>
            <a:r>
              <a:rPr b="1" i="0" lang="en-US"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Represents member Councils from long term care homes throughout </a:t>
            </a:r>
            <a:r>
              <a:rPr b="0" i="0" lang="en-US" sz="2000" u="none" cap="none" strike="noStrike">
                <a:solidFill>
                  <a:schemeClr val="dk1"/>
                </a:solidFill>
                <a:highlight>
                  <a:srgbClr val="FFFF00"/>
                </a:highlight>
                <a:latin typeface="Calibri"/>
                <a:ea typeface="Calibri"/>
                <a:cs typeface="Calibri"/>
                <a:sym typeface="Calibri"/>
              </a:rPr>
              <a:t>VCH</a:t>
            </a:r>
            <a:r>
              <a:rPr b="0" i="0" lang="en-US" sz="2000" u="none" cap="none" strike="noStrike">
                <a:solidFill>
                  <a:schemeClr val="dk1"/>
                </a:solidFill>
                <a:latin typeface="Calibri"/>
                <a:ea typeface="Calibri"/>
                <a:cs typeface="Calibri"/>
                <a:sym typeface="Calibri"/>
              </a:rPr>
              <a:t>. </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What is the purpose of </a:t>
            </a:r>
            <a:r>
              <a:rPr b="1" i="0" lang="en-US" sz="2400" u="none" cap="none" strike="noStrike">
                <a:solidFill>
                  <a:schemeClr val="dk1"/>
                </a:solidFill>
                <a:highlight>
                  <a:srgbClr val="FFFF00"/>
                </a:highlight>
                <a:latin typeface="Calibri"/>
                <a:ea typeface="Calibri"/>
                <a:cs typeface="Calibri"/>
                <a:sym typeface="Calibri"/>
              </a:rPr>
              <a:t>VCAFC?</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Short answer: Networking, Knowledge-Sharing, Education and Advocacy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What specific work does VCAFC 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t>
            </a:r>
            <a:r>
              <a:rPr b="0"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Provide guidance, education, and support</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 to our member family councils just as individual family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councils do in their own care homes AND we  elevate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these conversations to our govt LTC representatives.</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Our organization and How to Reach us:</a:t>
            </a:r>
            <a:br>
              <a:rPr b="1" i="0" lang="en-US" sz="24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ILTCCABC Website: </a:t>
            </a:r>
            <a:r>
              <a:rPr b="1" i="0" lang="en-US" sz="2000" u="sng" cap="none" strike="noStrike">
                <a:solidFill>
                  <a:schemeClr val="hlink"/>
                </a:solidFill>
                <a:latin typeface="Calibri"/>
                <a:ea typeface="Calibri"/>
                <a:cs typeface="Calibri"/>
                <a:sym typeface="Calibri"/>
                <a:hlinkClick r:id="rId3"/>
              </a:rPr>
              <a:t>https://iltccabc.ca/</a:t>
            </a:r>
            <a:r>
              <a:rPr b="1" i="0" lang="en-US" sz="2000" u="none" cap="none" strike="noStrike">
                <a:solidFill>
                  <a:schemeClr val="dk1"/>
                </a:solidFill>
                <a:latin typeface="Calibri"/>
                <a:ea typeface="Calibri"/>
                <a:cs typeface="Calibri"/>
                <a:sym typeface="Calibri"/>
              </a:rPr>
              <a:t>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Email</a:t>
            </a:r>
            <a:r>
              <a:rPr b="0" i="0" lang="en-US" sz="2000" u="none" cap="none" strike="noStrike">
                <a:solidFill>
                  <a:schemeClr val="dk1"/>
                </a:solidFill>
                <a:highlight>
                  <a:srgbClr val="FFFF00"/>
                </a:highlight>
                <a:latin typeface="Calibri"/>
                <a:ea typeface="Calibri"/>
                <a:cs typeface="Calibri"/>
                <a:sym typeface="Calibri"/>
              </a:rPr>
              <a:t>: </a:t>
            </a:r>
            <a:r>
              <a:rPr b="0" i="0" lang="en-US" sz="2000" u="sng" cap="none" strike="noStrike">
                <a:solidFill>
                  <a:schemeClr val="hlink"/>
                </a:solidFill>
                <a:highlight>
                  <a:srgbClr val="FFFF00"/>
                </a:highlight>
                <a:latin typeface="Calibri"/>
                <a:ea typeface="Calibri"/>
                <a:cs typeface="Calibri"/>
                <a:sym typeface="Calibri"/>
                <a:hlinkClick r:id="rId4"/>
              </a:rPr>
              <a:t>vcafc.regional@gmail.com</a:t>
            </a:r>
            <a:r>
              <a:rPr b="0" i="0" lang="en-US" sz="2000" u="none" cap="none" strike="noStrike">
                <a:solidFill>
                  <a:schemeClr val="dk1"/>
                </a:solidFill>
                <a:highlight>
                  <a:srgbClr val="FFFF00"/>
                </a:highlight>
                <a:latin typeface="Calibri"/>
                <a:ea typeface="Calibri"/>
                <a:cs typeface="Calibri"/>
                <a:sym typeface="Calibri"/>
              </a:rPr>
              <a:t>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Facebook</a:t>
            </a:r>
            <a:r>
              <a:rPr b="0" i="0" lang="en-US" sz="2000" u="none" cap="none" strike="noStrike">
                <a:solidFill>
                  <a:schemeClr val="dk1"/>
                </a:solidFill>
                <a:highlight>
                  <a:srgbClr val="FFFF00"/>
                </a:highlight>
                <a:latin typeface="Calibri"/>
                <a:ea typeface="Calibri"/>
                <a:cs typeface="Calibri"/>
                <a:sym typeface="Calibri"/>
              </a:rPr>
              <a:t>: </a:t>
            </a:r>
            <a:r>
              <a:rPr b="0" i="0" lang="en-US" sz="2000" u="sng" cap="none" strike="noStrike">
                <a:solidFill>
                  <a:schemeClr val="hlink"/>
                </a:solidFill>
                <a:highlight>
                  <a:srgbClr val="FFFF00"/>
                </a:highlight>
                <a:latin typeface="Calibri"/>
                <a:ea typeface="Calibri"/>
                <a:cs typeface="Calibri"/>
                <a:sym typeface="Calibri"/>
                <a:hlinkClick r:id="rId5"/>
              </a:rPr>
              <a:t>https://www.facebook.com/VCAFC</a:t>
            </a:r>
            <a:r>
              <a:rPr b="0" i="0" lang="en-US" sz="2000" u="none" cap="none" strike="noStrike">
                <a:solidFill>
                  <a:schemeClr val="dk1"/>
                </a:solidFill>
                <a:highlight>
                  <a:srgbClr val="FFFF00"/>
                </a:highlight>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8" name="Google Shape;1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9" name="Google Shape;119;p2"/>
          <p:cNvPicPr preferRelativeResize="0"/>
          <p:nvPr/>
        </p:nvPicPr>
        <p:blipFill rotWithShape="1">
          <a:blip r:embed="rId6">
            <a:alphaModFix/>
          </a:blip>
          <a:srcRect b="0" l="0" r="0" t="0"/>
          <a:stretch/>
        </p:blipFill>
        <p:spPr>
          <a:xfrm>
            <a:off x="6032497" y="3581400"/>
            <a:ext cx="3002303" cy="30023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p:nvPr/>
        </p:nvSpPr>
        <p:spPr>
          <a:xfrm>
            <a:off x="0" y="-3064592"/>
            <a:ext cx="1454244" cy="658641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2" marL="12573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p3"/>
          <p:cNvSpPr txBox="1"/>
          <p:nvPr/>
        </p:nvSpPr>
        <p:spPr>
          <a:xfrm>
            <a:off x="349344" y="1676400"/>
            <a:ext cx="7467600" cy="483209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	</a:t>
            </a:r>
            <a:r>
              <a:rPr b="1" i="0" lang="en-US" sz="4000" u="none" cap="none" strike="noStrike">
                <a:solidFill>
                  <a:schemeClr val="dk2"/>
                </a:solidFill>
                <a:latin typeface="Calibri"/>
                <a:ea typeface="Calibri"/>
                <a:cs typeface="Calibri"/>
                <a:sym typeface="Calibri"/>
              </a:rPr>
              <a:t>FAMILY COUNCIL </a:t>
            </a:r>
            <a:r>
              <a:rPr b="0" i="0" lang="en-US" sz="2400" u="none" cap="none" strike="noStrike">
                <a:solidFill>
                  <a:schemeClr val="dk1"/>
                </a:solidFill>
                <a:latin typeface="Calibri"/>
                <a:ea typeface="Calibri"/>
                <a:cs typeface="Calibri"/>
                <a:sym typeface="Calibri"/>
              </a:rPr>
              <a:t>is forum for families and representatives of residents that meet on a regular basis to maintain and enhance the quality of life of residents through peer support and education and provide voices for residents and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families to improve the experiences of all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residents.</a:t>
            </a:r>
            <a:br>
              <a:rPr b="0" i="0" lang="en-US" sz="2400" u="none" cap="none" strike="noStrike">
                <a:solidFill>
                  <a:schemeClr val="dk1"/>
                </a:solidFill>
                <a:latin typeface="Calibri"/>
                <a:ea typeface="Calibri"/>
                <a:cs typeface="Calibri"/>
                <a:sym typeface="Calibri"/>
              </a:rPr>
            </a:b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Family Council collaborates with LTCH leadership</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who provide Family Council with a voice in decision-making that affects resident quality of life.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p:txBody>
      </p:sp>
      <p:sp>
        <p:nvSpPr>
          <p:cNvPr id="127" name="Google Shape;1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28" name="Google Shape;128;p3"/>
          <p:cNvPicPr preferRelativeResize="0"/>
          <p:nvPr/>
        </p:nvPicPr>
        <p:blipFill rotWithShape="1">
          <a:blip r:embed="rId3">
            <a:alphaModFix/>
          </a:blip>
          <a:srcRect b="0" l="0" r="0" t="0"/>
          <a:stretch/>
        </p:blipFill>
        <p:spPr>
          <a:xfrm>
            <a:off x="349344" y="109537"/>
            <a:ext cx="2209800" cy="1457325"/>
          </a:xfrm>
          <a:prstGeom prst="rect">
            <a:avLst/>
          </a:prstGeom>
          <a:noFill/>
          <a:ln>
            <a:noFill/>
          </a:ln>
        </p:spPr>
      </p:pic>
      <p:pic>
        <p:nvPicPr>
          <p:cNvPr id="129" name="Google Shape;129;p3"/>
          <p:cNvPicPr preferRelativeResize="0"/>
          <p:nvPr/>
        </p:nvPicPr>
        <p:blipFill rotWithShape="1">
          <a:blip r:embed="rId4">
            <a:alphaModFix/>
          </a:blip>
          <a:srcRect b="0" l="0" r="0" t="0"/>
          <a:stretch/>
        </p:blipFill>
        <p:spPr>
          <a:xfrm>
            <a:off x="5150714" y="300435"/>
            <a:ext cx="3695700" cy="123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0" l="0" r="0" t="0"/>
          <a:stretch/>
        </p:blipFill>
        <p:spPr>
          <a:xfrm>
            <a:off x="152400" y="838200"/>
            <a:ext cx="3028950" cy="1504950"/>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a:off x="7162800" y="4086225"/>
            <a:ext cx="1743075" cy="2619375"/>
          </a:xfrm>
          <a:prstGeom prst="rect">
            <a:avLst/>
          </a:prstGeom>
          <a:noFill/>
          <a:ln>
            <a:noFill/>
          </a:ln>
        </p:spPr>
      </p:pic>
      <p:sp>
        <p:nvSpPr>
          <p:cNvPr id="137" name="Google Shape;137;p4"/>
          <p:cNvSpPr/>
          <p:nvPr/>
        </p:nvSpPr>
        <p:spPr>
          <a:xfrm>
            <a:off x="-1" y="152401"/>
            <a:ext cx="8905875" cy="6740307"/>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2"/>
                </a:solidFill>
                <a:latin typeface="Calibri"/>
                <a:ea typeface="Calibri"/>
                <a:cs typeface="Calibri"/>
                <a:sym typeface="Calibri"/>
              </a:rPr>
              <a:t>WHAT DO FAMILY COUNCILS DO?</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152400" lvl="1" marL="457200" marR="0" rtl="0" algn="l">
              <a:lnSpc>
                <a:spcPct val="100000"/>
              </a:lnSpc>
              <a:spcBef>
                <a:spcPts val="0"/>
              </a:spcBef>
              <a:spcAft>
                <a:spcPts val="0"/>
              </a:spcAft>
              <a:buClr>
                <a:schemeClr val="dk1"/>
              </a:buClr>
              <a:buSzPts val="2400"/>
              <a:buFont typeface="Arial"/>
              <a:buChar char="•"/>
            </a:pP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1" marL="358775"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358775"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Deepen relationships </a:t>
            </a:r>
            <a:r>
              <a:rPr b="0" i="0" lang="en-US" sz="2000" u="none" cap="none" strike="noStrike">
                <a:solidFill>
                  <a:schemeClr val="dk1"/>
                </a:solidFill>
                <a:latin typeface="Calibri"/>
                <a:ea typeface="Calibri"/>
                <a:cs typeface="Calibri"/>
                <a:sym typeface="Calibri"/>
              </a:rPr>
              <a:t>between resident, family, and long-term care home staff by fostering mutual understanding and collaborative conversation;</a:t>
            </a:r>
            <a:br>
              <a:rPr b="0" i="0" lang="en-US" sz="2000" u="none" cap="none" strike="noStrike">
                <a:solidFill>
                  <a:schemeClr val="dk1"/>
                </a:solidFill>
                <a:latin typeface="Calibri"/>
                <a:ea typeface="Calibri"/>
                <a:cs typeface="Calibri"/>
                <a:sym typeface="Calibri"/>
              </a:rPr>
            </a:br>
            <a:br>
              <a:rPr b="0"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Problem Solve</a:t>
            </a:r>
            <a:r>
              <a:rPr b="0" i="0" lang="en-US" sz="2000" u="none" cap="none" strike="noStrike">
                <a:solidFill>
                  <a:schemeClr val="dk1"/>
                </a:solidFill>
                <a:latin typeface="Calibri"/>
                <a:ea typeface="Calibri"/>
                <a:cs typeface="Calibri"/>
                <a:sym typeface="Calibri"/>
              </a:rPr>
              <a:t>: Identify issues and celebrate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successes; advocate for continuous improvement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within the long-term care home;</a:t>
            </a:r>
            <a:br>
              <a:rPr b="0" i="0" lang="en-US" sz="2000" u="none" cap="none" strike="noStrike">
                <a:solidFill>
                  <a:schemeClr val="dk1"/>
                </a:solidFill>
                <a:latin typeface="Calibri"/>
                <a:ea typeface="Calibri"/>
                <a:cs typeface="Calibri"/>
                <a:sym typeface="Calibri"/>
              </a:rPr>
            </a:br>
            <a:br>
              <a:rPr b="0"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Communicate, Educate and Elevate</a:t>
            </a:r>
            <a:r>
              <a:rPr b="0" i="0" lang="en-US" sz="2000" u="none" cap="none" strike="noStrike">
                <a:solidFill>
                  <a:schemeClr val="dk1"/>
                </a:solidFill>
                <a:latin typeface="Calibri"/>
                <a:ea typeface="Calibri"/>
                <a:cs typeface="Calibri"/>
                <a:sym typeface="Calibri"/>
              </a:rPr>
              <a:t>: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 about your care home (policies, care team, etc.)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 about issues relating to residents and the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long term care system;</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 elevate systemic issues up through the regional and </a:t>
            </a:r>
            <a:endParaRPr b="0" i="0" sz="1400" u="none" cap="none" strike="noStrike">
              <a:solidFill>
                <a:srgbClr val="000000"/>
              </a:solidFill>
              <a:latin typeface="Arial"/>
              <a:ea typeface="Arial"/>
              <a:cs typeface="Arial"/>
              <a:sym typeface="Arial"/>
            </a:endParaRPr>
          </a:p>
          <a:p>
            <a:pPr indent="0" lvl="1" marL="358775"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provincial level</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38" name="Google Shape;138;p4"/>
          <p:cNvSpPr txBox="1"/>
          <p:nvPr/>
        </p:nvSpPr>
        <p:spPr>
          <a:xfrm>
            <a:off x="3352801" y="918984"/>
            <a:ext cx="555307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Encourage and offer direction </a:t>
            </a:r>
            <a:r>
              <a:rPr b="0" i="0" lang="en-US" sz="2400" u="none" cap="none" strike="noStrike">
                <a:solidFill>
                  <a:schemeClr val="dk1"/>
                </a:solidFill>
                <a:latin typeface="Calibri"/>
                <a:ea typeface="Calibri"/>
                <a:cs typeface="Calibri"/>
                <a:sym typeface="Calibri"/>
              </a:rPr>
              <a:t>for one another; reducing  sense of isolation, helplessness, frustration;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p:nvPr/>
        </p:nvSpPr>
        <p:spPr>
          <a:xfrm>
            <a:off x="533400" y="381000"/>
            <a:ext cx="3200400" cy="6247864"/>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2"/>
                </a:solidFill>
                <a:latin typeface="Calibri"/>
                <a:ea typeface="Calibri"/>
                <a:cs typeface="Calibri"/>
                <a:sym typeface="Calibri"/>
              </a:rPr>
              <a:t>Your regional association supports Family Councils and Long-Term Care Homes.</a:t>
            </a:r>
            <a:br>
              <a:rPr b="1" i="0" lang="en-US" sz="4000" u="none" cap="none" strike="noStrike">
                <a:solidFill>
                  <a:schemeClr val="dk2"/>
                </a:solidFill>
                <a:latin typeface="Calibri"/>
                <a:ea typeface="Calibri"/>
                <a:cs typeface="Calibri"/>
                <a:sym typeface="Calibri"/>
              </a:rPr>
            </a:br>
            <a:br>
              <a:rPr b="1" i="0" lang="en-US" sz="4000" u="none" cap="none" strike="noStrike">
                <a:solidFill>
                  <a:schemeClr val="dk2"/>
                </a:solidFill>
                <a:latin typeface="Calibri"/>
                <a:ea typeface="Calibri"/>
                <a:cs typeface="Calibri"/>
                <a:sym typeface="Calibri"/>
              </a:rPr>
            </a:br>
            <a:r>
              <a:rPr b="1" i="0" lang="en-US" sz="4000" u="none" cap="none" strike="noStrike">
                <a:solidFill>
                  <a:schemeClr val="dk2"/>
                </a:solidFill>
                <a:latin typeface="Calibri"/>
                <a:ea typeface="Calibri"/>
                <a:cs typeface="Calibri"/>
                <a:sym typeface="Calibri"/>
              </a:rPr>
              <a:t>Information is key!</a:t>
            </a:r>
            <a:endParaRPr b="0" i="0" sz="1400" u="none" cap="none" strike="noStrike">
              <a:solidFill>
                <a:srgbClr val="000000"/>
              </a:solidFill>
              <a:latin typeface="Arial"/>
              <a:ea typeface="Arial"/>
              <a:cs typeface="Arial"/>
              <a:sym typeface="Arial"/>
            </a:endParaRPr>
          </a:p>
        </p:txBody>
      </p:sp>
      <p:sp>
        <p:nvSpPr>
          <p:cNvPr id="145" name="Google Shape;14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46" name="Google Shape;146;p5"/>
          <p:cNvPicPr preferRelativeResize="0"/>
          <p:nvPr/>
        </p:nvPicPr>
        <p:blipFill rotWithShape="1">
          <a:blip r:embed="rId3">
            <a:alphaModFix/>
          </a:blip>
          <a:srcRect b="0" l="0" r="0" t="0"/>
          <a:stretch/>
        </p:blipFill>
        <p:spPr>
          <a:xfrm>
            <a:off x="4838551" y="503683"/>
            <a:ext cx="3429297" cy="58526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457200" y="123585"/>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2"/>
              </a:buClr>
              <a:buSzPct val="100000"/>
              <a:buFont typeface="Calibri"/>
              <a:buNone/>
            </a:pPr>
            <a:r>
              <a:rPr b="1" lang="en-US" sz="4000">
                <a:solidFill>
                  <a:schemeClr val="dk2"/>
                </a:solidFill>
              </a:rPr>
              <a:t>BENEFITS OF A FAMILY COUNCIL </a:t>
            </a:r>
            <a:br>
              <a:rPr b="1" lang="en-US">
                <a:solidFill>
                  <a:schemeClr val="dk2"/>
                </a:solidFill>
              </a:rPr>
            </a:br>
            <a:r>
              <a:rPr b="1" lang="en-US" sz="3100">
                <a:solidFill>
                  <a:schemeClr val="dk2"/>
                </a:solidFill>
              </a:rPr>
              <a:t>to Residents and Families</a:t>
            </a:r>
            <a:endParaRPr sz="3100">
              <a:solidFill>
                <a:schemeClr val="dk2"/>
              </a:solidFill>
              <a:highlight>
                <a:srgbClr val="FFFF00"/>
              </a:highlight>
            </a:endParaRPr>
          </a:p>
        </p:txBody>
      </p:sp>
      <p:sp>
        <p:nvSpPr>
          <p:cNvPr id="153" name="Google Shape;153;p6"/>
          <p:cNvSpPr txBox="1"/>
          <p:nvPr/>
        </p:nvSpPr>
        <p:spPr>
          <a:xfrm>
            <a:off x="190500" y="1272848"/>
            <a:ext cx="8763000"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 Provides family peer support, encouragement and direction;</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 Provides education on topics related to common resident challenges; Example: Dementia – how get more out of your visit</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 Gives families a place to constructively channel their concerns; then share collective issues with senior leadership for resolution; resulting in improved resident care and quality of life;</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 Reduces sense of isolation, helplessness, frustration supporting families to feel better about their caregiving role;</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 Gives families an opportunity to shape care home</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 policies and procedures affecting their loved 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154" name="Google Shape;154;p6"/>
          <p:cNvPicPr preferRelativeResize="0"/>
          <p:nvPr/>
        </p:nvPicPr>
        <p:blipFill rotWithShape="1">
          <a:blip r:embed="rId3">
            <a:alphaModFix/>
          </a:blip>
          <a:srcRect b="0" l="0" r="0" t="0"/>
          <a:stretch/>
        </p:blipFill>
        <p:spPr>
          <a:xfrm>
            <a:off x="6876091" y="5139140"/>
            <a:ext cx="2267909" cy="17009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61" name="Google Shape;161;p7"/>
          <p:cNvPicPr preferRelativeResize="0"/>
          <p:nvPr/>
        </p:nvPicPr>
        <p:blipFill rotWithShape="1">
          <a:blip r:embed="rId3">
            <a:alphaModFix/>
          </a:blip>
          <a:srcRect b="0" l="0" r="0" t="0"/>
          <a:stretch/>
        </p:blipFill>
        <p:spPr>
          <a:xfrm>
            <a:off x="4785077" y="440824"/>
            <a:ext cx="3330229" cy="6477561"/>
          </a:xfrm>
          <a:prstGeom prst="rect">
            <a:avLst/>
          </a:prstGeom>
          <a:noFill/>
          <a:ln>
            <a:noFill/>
          </a:ln>
        </p:spPr>
      </p:pic>
      <p:pic>
        <p:nvPicPr>
          <p:cNvPr id="162" name="Google Shape;162;p7"/>
          <p:cNvPicPr preferRelativeResize="0"/>
          <p:nvPr/>
        </p:nvPicPr>
        <p:blipFill rotWithShape="1">
          <a:blip r:embed="rId4">
            <a:alphaModFix/>
          </a:blip>
          <a:srcRect b="0" l="0" r="0" t="0"/>
          <a:stretch/>
        </p:blipFill>
        <p:spPr>
          <a:xfrm>
            <a:off x="1066800" y="417820"/>
            <a:ext cx="3292125" cy="64242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nvSpPr>
        <p:spPr>
          <a:xfrm>
            <a:off x="685800" y="0"/>
            <a:ext cx="809940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2"/>
                </a:solidFill>
                <a:latin typeface="Calibri"/>
                <a:ea typeface="Calibri"/>
                <a:cs typeface="Calibri"/>
                <a:sym typeface="Calibri"/>
              </a:rPr>
              <a:t>BENEFITS OF A FAMILY COUNCIL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To the Long-Term Care Home Community</a:t>
            </a:r>
            <a:endParaRPr b="0" i="0" sz="1400" u="none" cap="none" strike="noStrike">
              <a:solidFill>
                <a:srgbClr val="000000"/>
              </a:solidFill>
              <a:latin typeface="Arial"/>
              <a:ea typeface="Arial"/>
              <a:cs typeface="Arial"/>
              <a:sym typeface="Arial"/>
            </a:endParaRPr>
          </a:p>
        </p:txBody>
      </p:sp>
      <p:sp>
        <p:nvSpPr>
          <p:cNvPr id="169" name="Google Shape;169;p8"/>
          <p:cNvSpPr txBox="1"/>
          <p:nvPr/>
        </p:nvSpPr>
        <p:spPr>
          <a:xfrm>
            <a:off x="0" y="1275933"/>
            <a:ext cx="8879458"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More effectively crafted and implemented new policies having had input from stakeholders prior to roll out;</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Acts as a triage, providing families direct support often fixing problems </a:t>
            </a:r>
            <a:r>
              <a:rPr b="0" i="0" lang="en-US" sz="2400" u="sng" cap="none" strike="noStrike">
                <a:solidFill>
                  <a:schemeClr val="dk1"/>
                </a:solidFill>
                <a:latin typeface="Calibri"/>
                <a:ea typeface="Calibri"/>
                <a:cs typeface="Calibri"/>
                <a:sym typeface="Calibri"/>
              </a:rPr>
              <a:t>before</a:t>
            </a:r>
            <a:r>
              <a:rPr b="0" i="0" lang="en-US" sz="2400" u="none" cap="none" strike="noStrike">
                <a:solidFill>
                  <a:schemeClr val="dk1"/>
                </a:solidFill>
                <a:latin typeface="Calibri"/>
                <a:ea typeface="Calibri"/>
                <a:cs typeface="Calibri"/>
                <a:sym typeface="Calibri"/>
              </a:rPr>
              <a:t> they escalate to Administration;</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Provides creative solutions to problems offered alongside expressions of concern;</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Families can be engaged in committees, surveys and other ongoing quality improvement initiatives; </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Family Councils can elevate the voice of the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long-term care home to regional meetings and </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Ministry of Health</a:t>
            </a:r>
            <a:endParaRPr b="0" i="0" sz="2400" u="none" cap="none" strike="noStrike">
              <a:solidFill>
                <a:schemeClr val="dk1"/>
              </a:solidFill>
              <a:latin typeface="Arial"/>
              <a:ea typeface="Arial"/>
              <a:cs typeface="Arial"/>
              <a:sym typeface="Arial"/>
            </a:endParaRPr>
          </a:p>
        </p:txBody>
      </p:sp>
      <p:sp>
        <p:nvSpPr>
          <p:cNvPr id="170" name="Google Shape;17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group of people linked together&#10;&#10;AI-generated content may be incorrect." id="171" name="Google Shape;171;p8"/>
          <p:cNvPicPr preferRelativeResize="0"/>
          <p:nvPr/>
        </p:nvPicPr>
        <p:blipFill rotWithShape="1">
          <a:blip r:embed="rId3">
            <a:alphaModFix/>
          </a:blip>
          <a:srcRect b="0" l="0" r="0" t="0"/>
          <a:stretch/>
        </p:blipFill>
        <p:spPr>
          <a:xfrm>
            <a:off x="6360542" y="4959529"/>
            <a:ext cx="2202433" cy="17619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